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5" r:id="rId4"/>
    <p:sldMasterId id="2147483707" r:id="rId5"/>
  </p:sldMasterIdLst>
  <p:sldIdLst>
    <p:sldId id="324" r:id="rId6"/>
    <p:sldId id="264" r:id="rId7"/>
    <p:sldId id="326" r:id="rId8"/>
    <p:sldId id="319" r:id="rId9"/>
    <p:sldId id="265" r:id="rId10"/>
    <p:sldId id="327" r:id="rId11"/>
    <p:sldId id="328" r:id="rId12"/>
    <p:sldId id="257" r:id="rId13"/>
    <p:sldId id="258" r:id="rId14"/>
    <p:sldId id="259" r:id="rId15"/>
    <p:sldId id="260" r:id="rId16"/>
    <p:sldId id="275" r:id="rId17"/>
    <p:sldId id="303" r:id="rId18"/>
    <p:sldId id="317" r:id="rId19"/>
    <p:sldId id="307" r:id="rId20"/>
    <p:sldId id="285" r:id="rId21"/>
    <p:sldId id="286" r:id="rId22"/>
    <p:sldId id="320" r:id="rId23"/>
    <p:sldId id="321" r:id="rId24"/>
    <p:sldId id="329" r:id="rId25"/>
    <p:sldId id="322" r:id="rId26"/>
    <p:sldId id="261" r:id="rId27"/>
    <p:sldId id="330" r:id="rId28"/>
    <p:sldId id="331" r:id="rId29"/>
    <p:sldId id="332" r:id="rId30"/>
    <p:sldId id="323" r:id="rId31"/>
    <p:sldId id="277" r:id="rId32"/>
    <p:sldId id="278" r:id="rId33"/>
    <p:sldId id="283" r:id="rId34"/>
    <p:sldId id="333" r:id="rId35"/>
    <p:sldId id="334" r:id="rId36"/>
    <p:sldId id="335" r:id="rId37"/>
    <p:sldId id="336" r:id="rId38"/>
    <p:sldId id="338" r:id="rId39"/>
    <p:sldId id="337" r:id="rId40"/>
    <p:sldId id="325" r:id="rId41"/>
    <p:sldId id="262" r:id="rId42"/>
    <p:sldId id="287"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3" autoAdjust="0"/>
    <p:restoredTop sz="94660"/>
  </p:normalViewPr>
  <p:slideViewPr>
    <p:cSldViewPr snapToGrid="0">
      <p:cViewPr varScale="1">
        <p:scale>
          <a:sx n="143" d="100"/>
          <a:sy n="143" d="100"/>
        </p:scale>
        <p:origin x="1896" y="208"/>
      </p:cViewPr>
      <p:guideLst/>
    </p:cSldViewPr>
  </p:slideViewPr>
  <p:notesTextViewPr>
    <p:cViewPr>
      <p:scale>
        <a:sx n="1" d="1"/>
        <a:sy n="1" d="1"/>
      </p:scale>
      <p:origin x="0" y="0"/>
    </p:cViewPr>
  </p:notesTextViewPr>
  <p:sorterViewPr>
    <p:cViewPr varScale="1">
      <p:scale>
        <a:sx n="100" d="100"/>
        <a:sy n="100" d="100"/>
      </p:scale>
      <p:origin x="0" y="-32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B36AF9-E43D-426B-90F5-526671D92C7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6B32D04-7D3A-4DFE-8A4B-39DE22A72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F48316A-6FC6-4B7E-B9AB-0B7A01A37B01}"/>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B64F86CB-6ABB-46BA-9FB0-8C18A6A2C1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D2AC5F-B3AE-423E-9647-33A1B66F6426}"/>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19419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E0F298-827A-4E2C-9143-5C1A0A1D62B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5506CEB-2B4A-47EF-AD48-D00EC5E66CF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8BDA1D-70C1-4B0F-8E9B-88AA63928EE9}"/>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5962A165-E61C-4095-93CB-6E31512520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39F189-5742-4F54-AC2B-33898A5AF272}"/>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5699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2334FA7-74BC-4CFB-BFE9-81B8478B0C2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BEC937-1EDC-4655-B380-121E0D57BE5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6E395B-E01C-4972-9F9B-2D7B2925DF3D}"/>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FB750FF4-4002-4D43-885D-EDE34DDBAC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004E86-5699-4456-BE04-E3D886C094ED}"/>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807174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13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22137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91182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2170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5C87E6D-1DA4-42E4-8670-95311616BF21}" type="datetimeFigureOut">
              <a:rPr lang="it-IT" smtClean="0"/>
              <a:t>11/03/20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24296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5C87E6D-1DA4-42E4-8670-95311616BF21}" type="datetimeFigureOut">
              <a:rPr lang="it-IT" smtClean="0"/>
              <a:t>11/03/20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505653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87E6D-1DA4-42E4-8670-95311616BF21}" type="datetimeFigureOut">
              <a:rPr lang="it-IT" smtClean="0"/>
              <a:t>11/03/20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306707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08653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16FDE0-683D-41AF-9E53-642B9FF53A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93BD2CE-10CE-4B40-933F-A491137DF1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BE90C1-1252-4CA1-977C-F8045D5C6E1D}"/>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40FAB9BB-9CF0-434E-B595-BBF3D067F1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455C8D-A542-4B79-9325-32BF24D21928}"/>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36392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8281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5C87E6D-1DA4-42E4-8670-95311616BF21}" type="datetimeFigureOut">
              <a:rPr lang="it-IT" smtClean="0"/>
              <a:t>11/03/20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07927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2948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268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616452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697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470516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01064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43040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2151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7A216B-2757-4A9F-95DB-F4717290F0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702570-9AA7-4E64-BB92-43D6C4BB6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30332A8-6354-4BF5-B0E6-3CAC7115F54D}"/>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8B65040B-8B2C-40F4-9B99-5D0AE3467B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E52968-9B26-4326-9755-6E2D36A98392}"/>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450736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063389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72344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904818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5C87E6D-1DA4-42E4-8670-95311616BF21}" type="datetimeFigureOut">
              <a:rPr lang="it-IT" smtClean="0"/>
              <a:t>11/03/20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948159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5C87E6D-1DA4-42E4-8670-95311616BF21}" type="datetimeFigureOut">
              <a:rPr lang="it-IT" smtClean="0"/>
              <a:t>11/03/20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806323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87E6D-1DA4-42E4-8670-95311616BF21}" type="datetimeFigureOut">
              <a:rPr lang="it-IT" smtClean="0"/>
              <a:t>11/03/20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505146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24219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866405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575799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807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529B7-2F27-44C3-B9BA-98BD804F40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A381AF-3368-4E83-BE60-E740D28226C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9FF6767-9131-4452-9CC3-594437907F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D74F5C8-6F3F-4F09-952E-4A1E82E93724}"/>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6" name="Segnaposto piè di pagina 5">
            <a:extLst>
              <a:ext uri="{FF2B5EF4-FFF2-40B4-BE49-F238E27FC236}">
                <a16:creationId xmlns:a16="http://schemas.microsoft.com/office/drawing/2014/main" id="{AAFE2B0E-0595-4122-8839-C53FACDAA8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E1636B-FD7A-4AAC-8B0B-82A39D099C1F}"/>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876739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573796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9990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093045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961420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884367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it-IT"/>
          </a:p>
        </p:txBody>
      </p:sp>
      <p:sp>
        <p:nvSpPr>
          <p:cNvPr id="6" name="Slide Number Placeholder 5"/>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773867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249163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it-IT"/>
          </a:p>
        </p:txBody>
      </p:sp>
      <p:sp>
        <p:nvSpPr>
          <p:cNvPr id="6" name="Slide Number Placeholder 5"/>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918198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a:xfrm>
            <a:off x="804672" y="6227064"/>
            <a:ext cx="10588752" cy="320040"/>
          </a:xfrm>
        </p:spPr>
        <p:txBody>
          <a:bodyPr/>
          <a:lstStyle/>
          <a:p>
            <a:endParaRPr lang="it-IT"/>
          </a:p>
        </p:txBody>
      </p:sp>
      <p:sp>
        <p:nvSpPr>
          <p:cNvPr id="7" name="Slide Number Placeholder 6"/>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529134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8" name="Footer Placeholder 7"/>
          <p:cNvSpPr>
            <a:spLocks noGrp="1"/>
          </p:cNvSpPr>
          <p:nvPr>
            <p:ph type="ftr" sz="quarter" idx="11"/>
          </p:nvPr>
        </p:nvSpPr>
        <p:spPr>
          <a:xfrm>
            <a:off x="804672" y="6227064"/>
            <a:ext cx="10588752" cy="320040"/>
          </a:xfrm>
        </p:spPr>
        <p:txBody>
          <a:bodyPr/>
          <a:lstStyle/>
          <a:p>
            <a:endParaRPr lang="it-IT"/>
          </a:p>
        </p:txBody>
      </p:sp>
      <p:sp>
        <p:nvSpPr>
          <p:cNvPr id="9" name="Slide Number Placeholder 8"/>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40778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5A642-7468-4AC1-A1DE-0396958FDDC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697082-871A-4E9D-A62D-ED1D2882F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235B71-9E4B-4B76-9A2E-8A7F448855B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424F3F4-AF7E-465E-9D34-B94445C46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59D9ACD-47FD-46E5-8EC3-6423CB1744E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BD78C73-3D48-417B-9B77-837256492D91}"/>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8" name="Segnaposto piè di pagina 7">
            <a:extLst>
              <a:ext uri="{FF2B5EF4-FFF2-40B4-BE49-F238E27FC236}">
                <a16:creationId xmlns:a16="http://schemas.microsoft.com/office/drawing/2014/main" id="{8A9AD6F3-BCD4-4A00-9E2F-F10B8563532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5696059-28D0-45CA-8E26-15B84B1F0B44}"/>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875409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5C87E6D-1DA4-42E4-8670-95311616BF21}" type="datetimeFigureOut">
              <a:rPr lang="it-IT" smtClean="0"/>
              <a:t>11/03/20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825952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3" name="Footer Placeholder 2"/>
          <p:cNvSpPr>
            <a:spLocks noGrp="1"/>
          </p:cNvSpPr>
          <p:nvPr>
            <p:ph type="ftr" sz="quarter" idx="11"/>
          </p:nvPr>
        </p:nvSpPr>
        <p:spPr>
          <a:xfrm>
            <a:off x="804672" y="6227064"/>
            <a:ext cx="10588752" cy="320040"/>
          </a:xfrm>
        </p:spPr>
        <p:txBody>
          <a:bodyPr/>
          <a:lstStyle/>
          <a:p>
            <a:endParaRPr lang="it-IT"/>
          </a:p>
        </p:txBody>
      </p:sp>
      <p:sp>
        <p:nvSpPr>
          <p:cNvPr id="4" name="Slide Number Placeholder 3"/>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571196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320953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6" name="Footer Placeholder 5"/>
          <p:cNvSpPr>
            <a:spLocks noGrp="1"/>
          </p:cNvSpPr>
          <p:nvPr>
            <p:ph type="ftr" sz="quarter" idx="11"/>
          </p:nvPr>
        </p:nvSpPr>
        <p:spPr>
          <a:xfrm>
            <a:off x="804672" y="6227064"/>
            <a:ext cx="5942203" cy="320040"/>
          </a:xfrm>
        </p:spPr>
        <p:txBody>
          <a:bodyPr/>
          <a:lstStyle/>
          <a:p>
            <a:endParaRPr lang="it-IT"/>
          </a:p>
        </p:txBody>
      </p:sp>
      <p:sp>
        <p:nvSpPr>
          <p:cNvPr id="7" name="Slide Number Placeholder 6"/>
          <p:cNvSpPr>
            <a:spLocks noGrp="1"/>
          </p:cNvSpPr>
          <p:nvPr>
            <p:ph type="sldNum" sz="quarter" idx="12"/>
          </p:nvPr>
        </p:nvSpPr>
        <p:spPr>
          <a:xfrm>
            <a:off x="5828377"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574290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2758187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65C87E6D-1DA4-42E4-8670-95311616BF21}" type="datetimeFigureOut">
              <a:rPr lang="it-IT" smtClean="0"/>
              <a:t>11/03/20</a:t>
            </a:fld>
            <a:endParaRPr lang="it-IT"/>
          </a:p>
        </p:txBody>
      </p:sp>
      <p:sp>
        <p:nvSpPr>
          <p:cNvPr id="5" name="Footer Placeholder 4"/>
          <p:cNvSpPr>
            <a:spLocks noGrp="1"/>
          </p:cNvSpPr>
          <p:nvPr>
            <p:ph type="ftr" sz="quarter" idx="11"/>
          </p:nvPr>
        </p:nvSpPr>
        <p:spPr>
          <a:xfrm>
            <a:off x="804672" y="6227064"/>
            <a:ext cx="10588752" cy="320040"/>
          </a:xfrm>
        </p:spPr>
        <p:txBody>
          <a:bodyPr/>
          <a:lstStyle/>
          <a:p>
            <a:endParaRPr lang="it-IT"/>
          </a:p>
        </p:txBody>
      </p:sp>
      <p:sp>
        <p:nvSpPr>
          <p:cNvPr id="6" name="Slide Number Placeholder 5"/>
          <p:cNvSpPr>
            <a:spLocks noGrp="1"/>
          </p:cNvSpPr>
          <p:nvPr>
            <p:ph type="sldNum" sz="quarter" idx="12"/>
          </p:nvPr>
        </p:nvSpPr>
        <p:spPr>
          <a:xfrm>
            <a:off x="10469880" y="320040"/>
            <a:ext cx="914400" cy="320040"/>
          </a:xfrm>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3658609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D074811-856B-4606-9BC9-89705D58E701}"/>
              </a:ext>
            </a:extLst>
          </p:cNvPr>
          <p:cNvGrpSpPr>
            <a:grpSpLocks/>
          </p:cNvGrpSpPr>
          <p:nvPr/>
        </p:nvGrpSpPr>
        <p:grpSpPr bwMode="auto">
          <a:xfrm>
            <a:off x="1" y="0"/>
            <a:ext cx="12213167" cy="6870700"/>
            <a:chOff x="0" y="0"/>
            <a:chExt cx="5770" cy="4328"/>
          </a:xfrm>
        </p:grpSpPr>
        <p:sp>
          <p:nvSpPr>
            <p:cNvPr id="5" name="Rectangle 3">
              <a:extLst>
                <a:ext uri="{FF2B5EF4-FFF2-40B4-BE49-F238E27FC236}">
                  <a16:creationId xmlns:a16="http://schemas.microsoft.com/office/drawing/2014/main" id="{05522B87-ADF1-41F7-B641-FEFAD0B43774}"/>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6" name="Rectangle 4">
              <a:extLst>
                <a:ext uri="{FF2B5EF4-FFF2-40B4-BE49-F238E27FC236}">
                  <a16:creationId xmlns:a16="http://schemas.microsoft.com/office/drawing/2014/main" id="{C1E57F1D-BB8F-4ED6-9D7B-ABE9C138FE66}"/>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7" name="Rectangle 5">
              <a:extLst>
                <a:ext uri="{FF2B5EF4-FFF2-40B4-BE49-F238E27FC236}">
                  <a16:creationId xmlns:a16="http://schemas.microsoft.com/office/drawing/2014/main" id="{ECB756F5-68F7-42BA-A313-66865F109C6D}"/>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it-IT" sz="1800">
                <a:latin typeface="Arial" charset="0"/>
                <a:cs typeface="Arial" charset="0"/>
              </a:endParaRPr>
            </a:p>
          </p:txBody>
        </p:sp>
        <p:grpSp>
          <p:nvGrpSpPr>
            <p:cNvPr id="8" name="Group 6">
              <a:extLst>
                <a:ext uri="{FF2B5EF4-FFF2-40B4-BE49-F238E27FC236}">
                  <a16:creationId xmlns:a16="http://schemas.microsoft.com/office/drawing/2014/main" id="{9F672C65-1252-435A-9934-A14DBE98B3C4}"/>
                </a:ext>
              </a:extLst>
            </p:cNvPr>
            <p:cNvGrpSpPr>
              <a:grpSpLocks/>
            </p:cNvGrpSpPr>
            <p:nvPr/>
          </p:nvGrpSpPr>
          <p:grpSpPr bwMode="auto">
            <a:xfrm>
              <a:off x="4944" y="1"/>
              <a:ext cx="816" cy="3974"/>
              <a:chOff x="4944" y="1"/>
              <a:chExt cx="816" cy="3974"/>
            </a:xfrm>
          </p:grpSpPr>
          <p:grpSp>
            <p:nvGrpSpPr>
              <p:cNvPr id="20" name="Group 7">
                <a:extLst>
                  <a:ext uri="{FF2B5EF4-FFF2-40B4-BE49-F238E27FC236}">
                    <a16:creationId xmlns:a16="http://schemas.microsoft.com/office/drawing/2014/main" id="{38BFA30D-9351-488D-AE03-61E6C306C1CB}"/>
                  </a:ext>
                </a:extLst>
              </p:cNvPr>
              <p:cNvGrpSpPr>
                <a:grpSpLocks/>
              </p:cNvGrpSpPr>
              <p:nvPr userDrawn="1"/>
            </p:nvGrpSpPr>
            <p:grpSpPr bwMode="auto">
              <a:xfrm>
                <a:off x="5280" y="1"/>
                <a:ext cx="480" cy="1430"/>
                <a:chOff x="5280" y="1"/>
                <a:chExt cx="480" cy="1430"/>
              </a:xfrm>
            </p:grpSpPr>
            <p:grpSp>
              <p:nvGrpSpPr>
                <p:cNvPr id="41" name="Group 8">
                  <a:extLst>
                    <a:ext uri="{FF2B5EF4-FFF2-40B4-BE49-F238E27FC236}">
                      <a16:creationId xmlns:a16="http://schemas.microsoft.com/office/drawing/2014/main" id="{7EEED3C6-1ABD-40F0-A29B-E374C9CD67D1}"/>
                    </a:ext>
                  </a:extLst>
                </p:cNvPr>
                <p:cNvGrpSpPr>
                  <a:grpSpLocks/>
                </p:cNvGrpSpPr>
                <p:nvPr userDrawn="1"/>
              </p:nvGrpSpPr>
              <p:grpSpPr bwMode="auto">
                <a:xfrm rot="-5400000">
                  <a:off x="5484" y="0"/>
                  <a:ext cx="174" cy="176"/>
                  <a:chOff x="1657" y="323"/>
                  <a:chExt cx="1691" cy="2560"/>
                </a:xfrm>
              </p:grpSpPr>
              <p:grpSp>
                <p:nvGrpSpPr>
                  <p:cNvPr id="50" name="Group 9">
                    <a:extLst>
                      <a:ext uri="{FF2B5EF4-FFF2-40B4-BE49-F238E27FC236}">
                        <a16:creationId xmlns:a16="http://schemas.microsoft.com/office/drawing/2014/main" id="{7AD65D83-3AD0-449D-867B-7731EA0478BF}"/>
                      </a:ext>
                    </a:extLst>
                  </p:cNvPr>
                  <p:cNvGrpSpPr>
                    <a:grpSpLocks/>
                  </p:cNvGrpSpPr>
                  <p:nvPr/>
                </p:nvGrpSpPr>
                <p:grpSpPr bwMode="auto">
                  <a:xfrm>
                    <a:off x="1657" y="323"/>
                    <a:ext cx="1691" cy="2560"/>
                    <a:chOff x="1657" y="323"/>
                    <a:chExt cx="1691" cy="2560"/>
                  </a:xfrm>
                </p:grpSpPr>
                <p:sp>
                  <p:nvSpPr>
                    <p:cNvPr id="57" name="Freeform 10">
                      <a:extLst>
                        <a:ext uri="{FF2B5EF4-FFF2-40B4-BE49-F238E27FC236}">
                          <a16:creationId xmlns:a16="http://schemas.microsoft.com/office/drawing/2014/main" id="{07BEA602-00BD-4E7E-AC55-83C84042B429}"/>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8" name="Freeform 11">
                      <a:extLst>
                        <a:ext uri="{FF2B5EF4-FFF2-40B4-BE49-F238E27FC236}">
                          <a16:creationId xmlns:a16="http://schemas.microsoft.com/office/drawing/2014/main" id="{979817B7-FCA1-450D-9B27-108135AF6635}"/>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pSp>
              <p:sp>
                <p:nvSpPr>
                  <p:cNvPr id="51" name="Oval 12">
                    <a:extLst>
                      <a:ext uri="{FF2B5EF4-FFF2-40B4-BE49-F238E27FC236}">
                        <a16:creationId xmlns:a16="http://schemas.microsoft.com/office/drawing/2014/main" id="{192BE545-A813-4A34-8727-54ED94D36D06}"/>
                      </a:ext>
                    </a:extLst>
                  </p:cNvPr>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it-IT" altLang="it-IT" sz="1800"/>
                  </a:p>
                </p:txBody>
              </p:sp>
              <p:sp>
                <p:nvSpPr>
                  <p:cNvPr id="52" name="Freeform 13">
                    <a:extLst>
                      <a:ext uri="{FF2B5EF4-FFF2-40B4-BE49-F238E27FC236}">
                        <a16:creationId xmlns:a16="http://schemas.microsoft.com/office/drawing/2014/main" id="{7881E6D0-95B3-434E-BD26-2BEFA20ABAB1}"/>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3" name="Freeform 14">
                    <a:extLst>
                      <a:ext uri="{FF2B5EF4-FFF2-40B4-BE49-F238E27FC236}">
                        <a16:creationId xmlns:a16="http://schemas.microsoft.com/office/drawing/2014/main" id="{CCCD7249-49BA-4924-8EF6-F60BCBF845B5}"/>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4" name="Freeform 15">
                    <a:extLst>
                      <a:ext uri="{FF2B5EF4-FFF2-40B4-BE49-F238E27FC236}">
                        <a16:creationId xmlns:a16="http://schemas.microsoft.com/office/drawing/2014/main" id="{72A492BA-0038-4F5A-AEB9-848F5A6BD20A}"/>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5" name="Freeform 16">
                    <a:extLst>
                      <a:ext uri="{FF2B5EF4-FFF2-40B4-BE49-F238E27FC236}">
                        <a16:creationId xmlns:a16="http://schemas.microsoft.com/office/drawing/2014/main" id="{8E20EC9B-C638-4E11-A979-B03C999D3136}"/>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56" name="Freeform 17">
                    <a:extLst>
                      <a:ext uri="{FF2B5EF4-FFF2-40B4-BE49-F238E27FC236}">
                        <a16:creationId xmlns:a16="http://schemas.microsoft.com/office/drawing/2014/main" id="{F582C185-381C-41CB-BE6E-F90E64277189}"/>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pSp>
            <p:pic>
              <p:nvPicPr>
                <p:cNvPr id="42" name="Picture 18">
                  <a:extLst>
                    <a:ext uri="{FF2B5EF4-FFF2-40B4-BE49-F238E27FC236}">
                      <a16:creationId xmlns:a16="http://schemas.microsoft.com/office/drawing/2014/main" id="{63647F11-C569-4ECF-A3B6-5EDD000986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a:extLst>
                    <a:ext uri="{FF2B5EF4-FFF2-40B4-BE49-F238E27FC236}">
                      <a16:creationId xmlns:a16="http://schemas.microsoft.com/office/drawing/2014/main" id="{6796A371-5E0E-4A81-9819-6EE16A706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a:extLst>
                    <a:ext uri="{FF2B5EF4-FFF2-40B4-BE49-F238E27FC236}">
                      <a16:creationId xmlns:a16="http://schemas.microsoft.com/office/drawing/2014/main" id="{E4151918-BED9-42A0-A351-A828FC50D0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a:extLst>
                    <a:ext uri="{FF2B5EF4-FFF2-40B4-BE49-F238E27FC236}">
                      <a16:creationId xmlns:a16="http://schemas.microsoft.com/office/drawing/2014/main" id="{38C7413B-9412-462A-8EA8-09BBAB83C8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a:extLst>
                    <a:ext uri="{FF2B5EF4-FFF2-40B4-BE49-F238E27FC236}">
                      <a16:creationId xmlns:a16="http://schemas.microsoft.com/office/drawing/2014/main" id="{9BA205E2-25C1-460A-89CE-F8ED81F758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a:extLst>
                    <a:ext uri="{FF2B5EF4-FFF2-40B4-BE49-F238E27FC236}">
                      <a16:creationId xmlns:a16="http://schemas.microsoft.com/office/drawing/2014/main" id="{8145E16E-BF3C-4175-BC19-070EFC09D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a:extLst>
                    <a:ext uri="{FF2B5EF4-FFF2-40B4-BE49-F238E27FC236}">
                      <a16:creationId xmlns:a16="http://schemas.microsoft.com/office/drawing/2014/main" id="{815E2325-B58D-451F-A84B-67D91A0A2C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a:extLst>
                    <a:ext uri="{FF2B5EF4-FFF2-40B4-BE49-F238E27FC236}">
                      <a16:creationId xmlns:a16="http://schemas.microsoft.com/office/drawing/2014/main" id="{3F2D57E0-978E-4EE7-9F7B-F909A2C755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a:extLst>
                  <a:ext uri="{FF2B5EF4-FFF2-40B4-BE49-F238E27FC236}">
                    <a16:creationId xmlns:a16="http://schemas.microsoft.com/office/drawing/2014/main" id="{9AD8C936-D171-4D15-9205-193B4E6098D5}"/>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2EDE06BB-40A0-4408-A0D4-8EF7520F61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a:extLst>
                    <a:ext uri="{FF2B5EF4-FFF2-40B4-BE49-F238E27FC236}">
                      <a16:creationId xmlns:a16="http://schemas.microsoft.com/office/drawing/2014/main" id="{360BAF2B-72BC-487C-B8F5-7946CF4D46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a:extLst>
                    <a:ext uri="{FF2B5EF4-FFF2-40B4-BE49-F238E27FC236}">
                      <a16:creationId xmlns:a16="http://schemas.microsoft.com/office/drawing/2014/main" id="{4BE7421C-FC65-43F3-AC87-8A33A57A79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a:extLst>
                    <a:ext uri="{FF2B5EF4-FFF2-40B4-BE49-F238E27FC236}">
                      <a16:creationId xmlns:a16="http://schemas.microsoft.com/office/drawing/2014/main" id="{F126456D-8769-4379-8C3B-749040E775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a:extLst>
                    <a:ext uri="{FF2B5EF4-FFF2-40B4-BE49-F238E27FC236}">
                      <a16:creationId xmlns:a16="http://schemas.microsoft.com/office/drawing/2014/main" id="{8A09F3CF-B811-4D20-9E36-A5B8377AD9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a:extLst>
                    <a:ext uri="{FF2B5EF4-FFF2-40B4-BE49-F238E27FC236}">
                      <a16:creationId xmlns:a16="http://schemas.microsoft.com/office/drawing/2014/main" id="{9109D923-9434-45AD-9D0F-05813DA3EA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a:extLst>
                    <a:ext uri="{FF2B5EF4-FFF2-40B4-BE49-F238E27FC236}">
                      <a16:creationId xmlns:a16="http://schemas.microsoft.com/office/drawing/2014/main" id="{AC94D387-7E1F-487C-A397-76FC97F2A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a:extLst>
                    <a:ext uri="{FF2B5EF4-FFF2-40B4-BE49-F238E27FC236}">
                      <a16:creationId xmlns:a16="http://schemas.microsoft.com/office/drawing/2014/main" id="{CC760048-0CE2-494B-859B-602EF8EF9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a:extLst>
                    <a:ext uri="{FF2B5EF4-FFF2-40B4-BE49-F238E27FC236}">
                      <a16:creationId xmlns:a16="http://schemas.microsoft.com/office/drawing/2014/main" id="{13F312AD-6320-4132-A167-7352ACDD09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a:extLst>
                    <a:ext uri="{FF2B5EF4-FFF2-40B4-BE49-F238E27FC236}">
                      <a16:creationId xmlns:a16="http://schemas.microsoft.com/office/drawing/2014/main" id="{BEABA8DA-F219-4AE1-93A0-03F9C36118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a:extLst>
                    <a:ext uri="{FF2B5EF4-FFF2-40B4-BE49-F238E27FC236}">
                      <a16:creationId xmlns:a16="http://schemas.microsoft.com/office/drawing/2014/main" id="{6C41C5FE-E4E1-457E-AF67-6889C0C8F4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a:extLst>
                    <a:ext uri="{FF2B5EF4-FFF2-40B4-BE49-F238E27FC236}">
                      <a16:creationId xmlns:a16="http://schemas.microsoft.com/office/drawing/2014/main" id="{D03FF4C2-98CC-4220-8DE5-7E2E3FA78F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a:extLst>
                    <a:ext uri="{FF2B5EF4-FFF2-40B4-BE49-F238E27FC236}">
                      <a16:creationId xmlns:a16="http://schemas.microsoft.com/office/drawing/2014/main" id="{FDEFCB5D-4ADC-4579-968E-5F093133DD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a:extLst>
                    <a:ext uri="{FF2B5EF4-FFF2-40B4-BE49-F238E27FC236}">
                      <a16:creationId xmlns:a16="http://schemas.microsoft.com/office/drawing/2014/main" id="{92ACABCE-7C08-4D8C-92C5-F3A2DDA5FC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a:extLst>
                    <a:ext uri="{FF2B5EF4-FFF2-40B4-BE49-F238E27FC236}">
                      <a16:creationId xmlns:a16="http://schemas.microsoft.com/office/drawing/2014/main" id="{56F1370E-6AC0-4244-BDBD-6EA73BFCCB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a:extLst>
                    <a:ext uri="{FF2B5EF4-FFF2-40B4-BE49-F238E27FC236}">
                      <a16:creationId xmlns:a16="http://schemas.microsoft.com/office/drawing/2014/main" id="{D4D73815-1325-40EF-BB4A-B8981A9FC2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a:extLst>
                    <a:ext uri="{FF2B5EF4-FFF2-40B4-BE49-F238E27FC236}">
                      <a16:creationId xmlns:a16="http://schemas.microsoft.com/office/drawing/2014/main" id="{303A3A9A-B463-420A-B837-058D39E1AB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a:extLst>
                    <a:ext uri="{FF2B5EF4-FFF2-40B4-BE49-F238E27FC236}">
                      <a16:creationId xmlns:a16="http://schemas.microsoft.com/office/drawing/2014/main" id="{CF9A799B-A971-4577-8F48-B3B13480A1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a:extLst>
                    <a:ext uri="{FF2B5EF4-FFF2-40B4-BE49-F238E27FC236}">
                      <a16:creationId xmlns:a16="http://schemas.microsoft.com/office/drawing/2014/main" id="{E48C66B5-91ED-4E5E-858F-D15258B17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a:extLst>
                <a:ext uri="{FF2B5EF4-FFF2-40B4-BE49-F238E27FC236}">
                  <a16:creationId xmlns:a16="http://schemas.microsoft.com/office/drawing/2014/main" id="{203ECB3E-4569-40C0-93FB-7EAF760806BD}"/>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0" name="Freeform 47">
              <a:extLst>
                <a:ext uri="{FF2B5EF4-FFF2-40B4-BE49-F238E27FC236}">
                  <a16:creationId xmlns:a16="http://schemas.microsoft.com/office/drawing/2014/main" id="{797C115E-6A78-419D-826F-29A7BD661012}"/>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11" name="Freeform 48">
              <a:extLst>
                <a:ext uri="{FF2B5EF4-FFF2-40B4-BE49-F238E27FC236}">
                  <a16:creationId xmlns:a16="http://schemas.microsoft.com/office/drawing/2014/main" id="{F45E445B-8AB0-4815-B58E-FBEC3D2F0B00}"/>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12" name="Freeform 49" descr="kimonopat1">
              <a:extLst>
                <a:ext uri="{FF2B5EF4-FFF2-40B4-BE49-F238E27FC236}">
                  <a16:creationId xmlns:a16="http://schemas.microsoft.com/office/drawing/2014/main" id="{245890D7-FAA6-485A-9295-EB32E30888B4}"/>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3" name="Freeform 50" descr="kimonopat1">
              <a:extLst>
                <a:ext uri="{FF2B5EF4-FFF2-40B4-BE49-F238E27FC236}">
                  <a16:creationId xmlns:a16="http://schemas.microsoft.com/office/drawing/2014/main" id="{608EA674-4083-4E08-B8DA-9C0087D0EE36}"/>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4" name="Freeform 51">
              <a:extLst>
                <a:ext uri="{FF2B5EF4-FFF2-40B4-BE49-F238E27FC236}">
                  <a16:creationId xmlns:a16="http://schemas.microsoft.com/office/drawing/2014/main" id="{928B1F80-01B4-4825-8E22-142470FC2769}"/>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5" name="Freeform 52">
              <a:extLst>
                <a:ext uri="{FF2B5EF4-FFF2-40B4-BE49-F238E27FC236}">
                  <a16:creationId xmlns:a16="http://schemas.microsoft.com/office/drawing/2014/main" id="{2A8F4D61-2A1C-4947-B162-55735435D8B7}"/>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16" name="Freeform 53">
              <a:extLst>
                <a:ext uri="{FF2B5EF4-FFF2-40B4-BE49-F238E27FC236}">
                  <a16:creationId xmlns:a16="http://schemas.microsoft.com/office/drawing/2014/main" id="{2E77410F-9E64-4256-905E-0DC73EC39051}"/>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17" name="Rectangle 54">
              <a:extLst>
                <a:ext uri="{FF2B5EF4-FFF2-40B4-BE49-F238E27FC236}">
                  <a16:creationId xmlns:a16="http://schemas.microsoft.com/office/drawing/2014/main" id="{8EA01344-3CBF-420F-AF84-7EC9EB0CCAD2}"/>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18" name="Freeform 55">
              <a:extLst>
                <a:ext uri="{FF2B5EF4-FFF2-40B4-BE49-F238E27FC236}">
                  <a16:creationId xmlns:a16="http://schemas.microsoft.com/office/drawing/2014/main" id="{93FA8F26-118B-4F99-B2DD-B0FDD09B75E9}"/>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19" name="AutoShape 56">
              <a:extLst>
                <a:ext uri="{FF2B5EF4-FFF2-40B4-BE49-F238E27FC236}">
                  <a16:creationId xmlns:a16="http://schemas.microsoft.com/office/drawing/2014/main" id="{7C4F9934-167E-4E13-A0AE-4421E215219D}"/>
                </a:ext>
              </a:extLst>
            </p:cNvPr>
            <p:cNvSpPr>
              <a:spLocks noChangeArrowheads="1"/>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it-IT" sz="1800"/>
            </a:p>
          </p:txBody>
        </p:sp>
      </p:grpSp>
      <p:sp>
        <p:nvSpPr>
          <p:cNvPr id="83001" name="Rectangle 57"/>
          <p:cNvSpPr>
            <a:spLocks noGrp="1" noChangeArrowheads="1"/>
          </p:cNvSpPr>
          <p:nvPr>
            <p:ph type="ctrTitle" sz="quarter"/>
          </p:nvPr>
        </p:nvSpPr>
        <p:spPr>
          <a:xfrm>
            <a:off x="914400" y="1370013"/>
            <a:ext cx="9287933" cy="2057400"/>
          </a:xfrm>
        </p:spPr>
        <p:txBody>
          <a:bodyPr/>
          <a:lstStyle>
            <a:lvl1pPr>
              <a:defRPr/>
            </a:lvl1pPr>
          </a:lstStyle>
          <a:p>
            <a:pPr lvl="0"/>
            <a:r>
              <a:rPr lang="it-IT" noProof="0"/>
              <a:t>Fare clic per modificare lo stile del titolo</a:t>
            </a:r>
          </a:p>
        </p:txBody>
      </p:sp>
      <p:sp>
        <p:nvSpPr>
          <p:cNvPr id="83002" name="Rectangle 58"/>
          <p:cNvSpPr>
            <a:spLocks noGrp="1" noChangeArrowheads="1"/>
          </p:cNvSpPr>
          <p:nvPr>
            <p:ph type="subTitle" sz="quarter" idx="1"/>
          </p:nvPr>
        </p:nvSpPr>
        <p:spPr>
          <a:xfrm>
            <a:off x="2302934" y="3886200"/>
            <a:ext cx="7520517" cy="1752600"/>
          </a:xfrm>
        </p:spPr>
        <p:txBody>
          <a:bodyPr/>
          <a:lstStyle>
            <a:lvl1pPr marL="0" indent="0" algn="ctr">
              <a:buFontTx/>
              <a:buNone/>
              <a:defRPr/>
            </a:lvl1pPr>
          </a:lstStyle>
          <a:p>
            <a:pPr lvl="0"/>
            <a:r>
              <a:rPr lang="it-IT" noProof="0"/>
              <a:t>Fare clic per modificare lo stile del sottotitolo dello schema</a:t>
            </a:r>
          </a:p>
        </p:txBody>
      </p:sp>
      <p:sp>
        <p:nvSpPr>
          <p:cNvPr id="59" name="Rectangle 59">
            <a:extLst>
              <a:ext uri="{FF2B5EF4-FFF2-40B4-BE49-F238E27FC236}">
                <a16:creationId xmlns:a16="http://schemas.microsoft.com/office/drawing/2014/main" id="{3CF2DD67-0C7A-4836-B893-10DAA8440829}"/>
              </a:ext>
            </a:extLst>
          </p:cNvPr>
          <p:cNvSpPr>
            <a:spLocks noGrp="1" noChangeArrowheads="1"/>
          </p:cNvSpPr>
          <p:nvPr>
            <p:ph type="dt" sz="quarter" idx="10"/>
          </p:nvPr>
        </p:nvSpPr>
        <p:spPr/>
        <p:txBody>
          <a:bodyPr/>
          <a:lstStyle>
            <a:lvl1pPr>
              <a:defRPr/>
            </a:lvl1pPr>
          </a:lstStyle>
          <a:p>
            <a:pPr>
              <a:defRPr/>
            </a:pPr>
            <a:fld id="{CC649031-58DE-4E90-BA43-6BD85DADC26F}" type="datetimeFigureOut">
              <a:rPr lang="it-IT"/>
              <a:pPr>
                <a:defRPr/>
              </a:pPr>
              <a:t>11/03/20</a:t>
            </a:fld>
            <a:endParaRPr lang="it-IT"/>
          </a:p>
        </p:txBody>
      </p:sp>
      <p:sp>
        <p:nvSpPr>
          <p:cNvPr id="60" name="Rectangle 60">
            <a:extLst>
              <a:ext uri="{FF2B5EF4-FFF2-40B4-BE49-F238E27FC236}">
                <a16:creationId xmlns:a16="http://schemas.microsoft.com/office/drawing/2014/main" id="{2BF5F22B-591E-46FB-8A61-61DBB23143C2}"/>
              </a:ext>
            </a:extLst>
          </p:cNvPr>
          <p:cNvSpPr>
            <a:spLocks noGrp="1" noChangeArrowheads="1"/>
          </p:cNvSpPr>
          <p:nvPr>
            <p:ph type="ftr" sz="quarter" idx="11"/>
          </p:nvPr>
        </p:nvSpPr>
        <p:spPr/>
        <p:txBody>
          <a:bodyPr/>
          <a:lstStyle>
            <a:lvl1pPr>
              <a:defRPr/>
            </a:lvl1pPr>
          </a:lstStyle>
          <a:p>
            <a:pPr>
              <a:defRPr/>
            </a:pPr>
            <a:endParaRPr lang="it-IT"/>
          </a:p>
        </p:txBody>
      </p:sp>
      <p:sp>
        <p:nvSpPr>
          <p:cNvPr id="61" name="Rectangle 61">
            <a:extLst>
              <a:ext uri="{FF2B5EF4-FFF2-40B4-BE49-F238E27FC236}">
                <a16:creationId xmlns:a16="http://schemas.microsoft.com/office/drawing/2014/main" id="{E25EE715-50A7-42D4-91A0-3BEE11F545E4}"/>
              </a:ext>
            </a:extLst>
          </p:cNvPr>
          <p:cNvSpPr>
            <a:spLocks noGrp="1" noChangeArrowheads="1"/>
          </p:cNvSpPr>
          <p:nvPr>
            <p:ph type="sldNum" sz="quarter" idx="12"/>
          </p:nvPr>
        </p:nvSpPr>
        <p:spPr/>
        <p:txBody>
          <a:bodyPr/>
          <a:lstStyle>
            <a:lvl1pPr>
              <a:defRPr/>
            </a:lvl1pPr>
          </a:lstStyle>
          <a:p>
            <a:fld id="{1B1284BF-E9B1-4BDD-A186-B25A5C34519A}" type="slidenum">
              <a:rPr lang="it-IT" altLang="it-IT"/>
              <a:pPr/>
              <a:t>‹N›</a:t>
            </a:fld>
            <a:endParaRPr lang="it-IT" altLang="it-IT"/>
          </a:p>
        </p:txBody>
      </p:sp>
    </p:spTree>
    <p:extLst>
      <p:ext uri="{BB962C8B-B14F-4D97-AF65-F5344CB8AC3E}">
        <p14:creationId xmlns:p14="http://schemas.microsoft.com/office/powerpoint/2010/main" val="2865961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9">
            <a:extLst>
              <a:ext uri="{FF2B5EF4-FFF2-40B4-BE49-F238E27FC236}">
                <a16:creationId xmlns:a16="http://schemas.microsoft.com/office/drawing/2014/main" id="{A5807AD6-A043-47D7-8602-CC467D4380E7}"/>
              </a:ext>
            </a:extLst>
          </p:cNvPr>
          <p:cNvSpPr>
            <a:spLocks noGrp="1" noChangeArrowheads="1"/>
          </p:cNvSpPr>
          <p:nvPr>
            <p:ph type="dt" sz="half" idx="10"/>
          </p:nvPr>
        </p:nvSpPr>
        <p:spPr>
          <a:ln/>
        </p:spPr>
        <p:txBody>
          <a:bodyPr/>
          <a:lstStyle>
            <a:lvl1pPr>
              <a:defRPr/>
            </a:lvl1pPr>
          </a:lstStyle>
          <a:p>
            <a:pPr>
              <a:defRPr/>
            </a:pPr>
            <a:fld id="{FF6A09F3-4292-44A7-BE12-01C26CFBBD6C}" type="datetimeFigureOut">
              <a:rPr lang="it-IT"/>
              <a:pPr>
                <a:defRPr/>
              </a:pPr>
              <a:t>11/03/20</a:t>
            </a:fld>
            <a:endParaRPr lang="it-IT"/>
          </a:p>
        </p:txBody>
      </p:sp>
      <p:sp>
        <p:nvSpPr>
          <p:cNvPr id="5" name="Rectangle 60">
            <a:extLst>
              <a:ext uri="{FF2B5EF4-FFF2-40B4-BE49-F238E27FC236}">
                <a16:creationId xmlns:a16="http://schemas.microsoft.com/office/drawing/2014/main" id="{6EA22495-2AE3-4AE8-87BD-D2AAC9DE678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1">
            <a:extLst>
              <a:ext uri="{FF2B5EF4-FFF2-40B4-BE49-F238E27FC236}">
                <a16:creationId xmlns:a16="http://schemas.microsoft.com/office/drawing/2014/main" id="{270861DF-EA1A-454C-94CC-B3FEAAC923F8}"/>
              </a:ext>
            </a:extLst>
          </p:cNvPr>
          <p:cNvSpPr>
            <a:spLocks noGrp="1" noChangeArrowheads="1"/>
          </p:cNvSpPr>
          <p:nvPr>
            <p:ph type="sldNum" sz="quarter" idx="12"/>
          </p:nvPr>
        </p:nvSpPr>
        <p:spPr>
          <a:ln/>
        </p:spPr>
        <p:txBody>
          <a:bodyPr/>
          <a:lstStyle>
            <a:lvl1pPr>
              <a:defRPr/>
            </a:lvl1pPr>
          </a:lstStyle>
          <a:p>
            <a:fld id="{5B6751B1-C5F5-498A-A2B5-B6B20C3BD7DF}" type="slidenum">
              <a:rPr lang="it-IT" altLang="it-IT"/>
              <a:pPr/>
              <a:t>‹N›</a:t>
            </a:fld>
            <a:endParaRPr lang="it-IT" altLang="it-IT"/>
          </a:p>
        </p:txBody>
      </p:sp>
    </p:spTree>
    <p:extLst>
      <p:ext uri="{BB962C8B-B14F-4D97-AF65-F5344CB8AC3E}">
        <p14:creationId xmlns:p14="http://schemas.microsoft.com/office/powerpoint/2010/main" val="1052644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9">
            <a:extLst>
              <a:ext uri="{FF2B5EF4-FFF2-40B4-BE49-F238E27FC236}">
                <a16:creationId xmlns:a16="http://schemas.microsoft.com/office/drawing/2014/main" id="{EAC524F0-B4BE-43F3-9FFE-73E57BF79BB2}"/>
              </a:ext>
            </a:extLst>
          </p:cNvPr>
          <p:cNvSpPr>
            <a:spLocks noGrp="1" noChangeArrowheads="1"/>
          </p:cNvSpPr>
          <p:nvPr>
            <p:ph type="dt" sz="half" idx="10"/>
          </p:nvPr>
        </p:nvSpPr>
        <p:spPr>
          <a:ln/>
        </p:spPr>
        <p:txBody>
          <a:bodyPr/>
          <a:lstStyle>
            <a:lvl1pPr>
              <a:defRPr/>
            </a:lvl1pPr>
          </a:lstStyle>
          <a:p>
            <a:pPr>
              <a:defRPr/>
            </a:pPr>
            <a:fld id="{08E3D425-20EE-4A5A-B36D-19CC9D0DD53D}" type="datetimeFigureOut">
              <a:rPr lang="it-IT"/>
              <a:pPr>
                <a:defRPr/>
              </a:pPr>
              <a:t>11/03/20</a:t>
            </a:fld>
            <a:endParaRPr lang="it-IT"/>
          </a:p>
        </p:txBody>
      </p:sp>
      <p:sp>
        <p:nvSpPr>
          <p:cNvPr id="5" name="Rectangle 60">
            <a:extLst>
              <a:ext uri="{FF2B5EF4-FFF2-40B4-BE49-F238E27FC236}">
                <a16:creationId xmlns:a16="http://schemas.microsoft.com/office/drawing/2014/main" id="{7A8905E3-4C7D-48FA-9878-57061303357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1">
            <a:extLst>
              <a:ext uri="{FF2B5EF4-FFF2-40B4-BE49-F238E27FC236}">
                <a16:creationId xmlns:a16="http://schemas.microsoft.com/office/drawing/2014/main" id="{59859292-34CA-4B96-9940-00871F62F3FB}"/>
              </a:ext>
            </a:extLst>
          </p:cNvPr>
          <p:cNvSpPr>
            <a:spLocks noGrp="1" noChangeArrowheads="1"/>
          </p:cNvSpPr>
          <p:nvPr>
            <p:ph type="sldNum" sz="quarter" idx="12"/>
          </p:nvPr>
        </p:nvSpPr>
        <p:spPr>
          <a:ln/>
        </p:spPr>
        <p:txBody>
          <a:bodyPr/>
          <a:lstStyle>
            <a:lvl1pPr>
              <a:defRPr/>
            </a:lvl1pPr>
          </a:lstStyle>
          <a:p>
            <a:fld id="{43764E4A-EB41-4C38-9E74-E3EAE061AC09}" type="slidenum">
              <a:rPr lang="it-IT" altLang="it-IT"/>
              <a:pPr/>
              <a:t>‹N›</a:t>
            </a:fld>
            <a:endParaRPr lang="it-IT" altLang="it-IT"/>
          </a:p>
        </p:txBody>
      </p:sp>
    </p:spTree>
    <p:extLst>
      <p:ext uri="{BB962C8B-B14F-4D97-AF65-F5344CB8AC3E}">
        <p14:creationId xmlns:p14="http://schemas.microsoft.com/office/powerpoint/2010/main" val="18090003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51367" y="1598613"/>
            <a:ext cx="4821767"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376334" y="1598613"/>
            <a:ext cx="4823884"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9">
            <a:extLst>
              <a:ext uri="{FF2B5EF4-FFF2-40B4-BE49-F238E27FC236}">
                <a16:creationId xmlns:a16="http://schemas.microsoft.com/office/drawing/2014/main" id="{4B1E55C0-FB30-42AF-AC54-2FF070A5B4BB}"/>
              </a:ext>
            </a:extLst>
          </p:cNvPr>
          <p:cNvSpPr>
            <a:spLocks noGrp="1" noChangeArrowheads="1"/>
          </p:cNvSpPr>
          <p:nvPr>
            <p:ph type="dt" sz="half" idx="10"/>
          </p:nvPr>
        </p:nvSpPr>
        <p:spPr>
          <a:ln/>
        </p:spPr>
        <p:txBody>
          <a:bodyPr/>
          <a:lstStyle>
            <a:lvl1pPr>
              <a:defRPr/>
            </a:lvl1pPr>
          </a:lstStyle>
          <a:p>
            <a:pPr>
              <a:defRPr/>
            </a:pPr>
            <a:fld id="{A54C8A9E-1086-4AFB-A872-0FA219860250}" type="datetimeFigureOut">
              <a:rPr lang="it-IT"/>
              <a:pPr>
                <a:defRPr/>
              </a:pPr>
              <a:t>11/03/20</a:t>
            </a:fld>
            <a:endParaRPr lang="it-IT"/>
          </a:p>
        </p:txBody>
      </p:sp>
      <p:sp>
        <p:nvSpPr>
          <p:cNvPr id="6" name="Rectangle 60">
            <a:extLst>
              <a:ext uri="{FF2B5EF4-FFF2-40B4-BE49-F238E27FC236}">
                <a16:creationId xmlns:a16="http://schemas.microsoft.com/office/drawing/2014/main" id="{3AA423DA-4179-4281-86B0-910798D2078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1">
            <a:extLst>
              <a:ext uri="{FF2B5EF4-FFF2-40B4-BE49-F238E27FC236}">
                <a16:creationId xmlns:a16="http://schemas.microsoft.com/office/drawing/2014/main" id="{1631EF8F-F631-4833-9CB8-0CD096DFE306}"/>
              </a:ext>
            </a:extLst>
          </p:cNvPr>
          <p:cNvSpPr>
            <a:spLocks noGrp="1" noChangeArrowheads="1"/>
          </p:cNvSpPr>
          <p:nvPr>
            <p:ph type="sldNum" sz="quarter" idx="12"/>
          </p:nvPr>
        </p:nvSpPr>
        <p:spPr>
          <a:ln/>
        </p:spPr>
        <p:txBody>
          <a:bodyPr/>
          <a:lstStyle>
            <a:lvl1pPr>
              <a:defRPr/>
            </a:lvl1pPr>
          </a:lstStyle>
          <a:p>
            <a:fld id="{E75C213E-DCB4-4F30-BDE2-F60E10616FA0}" type="slidenum">
              <a:rPr lang="it-IT" altLang="it-IT"/>
              <a:pPr/>
              <a:t>‹N›</a:t>
            </a:fld>
            <a:endParaRPr lang="it-IT" altLang="it-IT"/>
          </a:p>
        </p:txBody>
      </p:sp>
    </p:spTree>
    <p:extLst>
      <p:ext uri="{BB962C8B-B14F-4D97-AF65-F5344CB8AC3E}">
        <p14:creationId xmlns:p14="http://schemas.microsoft.com/office/powerpoint/2010/main" val="158340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B3014-09B4-4E0F-8E1A-E017BB6BAB3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D0BC5B3-2E70-4399-AF36-8545B8EC6B15}"/>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4" name="Segnaposto piè di pagina 3">
            <a:extLst>
              <a:ext uri="{FF2B5EF4-FFF2-40B4-BE49-F238E27FC236}">
                <a16:creationId xmlns:a16="http://schemas.microsoft.com/office/drawing/2014/main" id="{1CA1F991-E395-460E-8E20-8789FE408E3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2D159CD-066A-4FC7-BD3A-2CA6E4EEB8B1}"/>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4218868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9">
            <a:extLst>
              <a:ext uri="{FF2B5EF4-FFF2-40B4-BE49-F238E27FC236}">
                <a16:creationId xmlns:a16="http://schemas.microsoft.com/office/drawing/2014/main" id="{AF1973CF-88D4-4EF6-A01F-B585E26A69A7}"/>
              </a:ext>
            </a:extLst>
          </p:cNvPr>
          <p:cNvSpPr>
            <a:spLocks noGrp="1" noChangeArrowheads="1"/>
          </p:cNvSpPr>
          <p:nvPr>
            <p:ph type="dt" sz="half" idx="10"/>
          </p:nvPr>
        </p:nvSpPr>
        <p:spPr>
          <a:ln/>
        </p:spPr>
        <p:txBody>
          <a:bodyPr/>
          <a:lstStyle>
            <a:lvl1pPr>
              <a:defRPr/>
            </a:lvl1pPr>
          </a:lstStyle>
          <a:p>
            <a:pPr>
              <a:defRPr/>
            </a:pPr>
            <a:fld id="{20DDEEC8-7291-4386-9C7F-B3A12E6DECC3}" type="datetimeFigureOut">
              <a:rPr lang="it-IT"/>
              <a:pPr>
                <a:defRPr/>
              </a:pPr>
              <a:t>11/03/20</a:t>
            </a:fld>
            <a:endParaRPr lang="it-IT"/>
          </a:p>
        </p:txBody>
      </p:sp>
      <p:sp>
        <p:nvSpPr>
          <p:cNvPr id="8" name="Rectangle 60">
            <a:extLst>
              <a:ext uri="{FF2B5EF4-FFF2-40B4-BE49-F238E27FC236}">
                <a16:creationId xmlns:a16="http://schemas.microsoft.com/office/drawing/2014/main" id="{65E4C8B0-CB56-4A6D-8A36-06421ED95BB1}"/>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1">
            <a:extLst>
              <a:ext uri="{FF2B5EF4-FFF2-40B4-BE49-F238E27FC236}">
                <a16:creationId xmlns:a16="http://schemas.microsoft.com/office/drawing/2014/main" id="{916295E7-51D9-49FC-ABFF-28462147D0C7}"/>
              </a:ext>
            </a:extLst>
          </p:cNvPr>
          <p:cNvSpPr>
            <a:spLocks noGrp="1" noChangeArrowheads="1"/>
          </p:cNvSpPr>
          <p:nvPr>
            <p:ph type="sldNum" sz="quarter" idx="12"/>
          </p:nvPr>
        </p:nvSpPr>
        <p:spPr>
          <a:ln/>
        </p:spPr>
        <p:txBody>
          <a:bodyPr/>
          <a:lstStyle>
            <a:lvl1pPr>
              <a:defRPr/>
            </a:lvl1pPr>
          </a:lstStyle>
          <a:p>
            <a:fld id="{94F90B11-8F43-4E6B-8F13-70BD8E59FF1A}" type="slidenum">
              <a:rPr lang="it-IT" altLang="it-IT"/>
              <a:pPr/>
              <a:t>‹N›</a:t>
            </a:fld>
            <a:endParaRPr lang="it-IT" altLang="it-IT"/>
          </a:p>
        </p:txBody>
      </p:sp>
    </p:spTree>
    <p:extLst>
      <p:ext uri="{BB962C8B-B14F-4D97-AF65-F5344CB8AC3E}">
        <p14:creationId xmlns:p14="http://schemas.microsoft.com/office/powerpoint/2010/main" val="1156482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9">
            <a:extLst>
              <a:ext uri="{FF2B5EF4-FFF2-40B4-BE49-F238E27FC236}">
                <a16:creationId xmlns:a16="http://schemas.microsoft.com/office/drawing/2014/main" id="{67F4CF52-B5F4-425A-B1A5-8CD3A711796F}"/>
              </a:ext>
            </a:extLst>
          </p:cNvPr>
          <p:cNvSpPr>
            <a:spLocks noGrp="1" noChangeArrowheads="1"/>
          </p:cNvSpPr>
          <p:nvPr>
            <p:ph type="dt" sz="half" idx="10"/>
          </p:nvPr>
        </p:nvSpPr>
        <p:spPr>
          <a:ln/>
        </p:spPr>
        <p:txBody>
          <a:bodyPr/>
          <a:lstStyle>
            <a:lvl1pPr>
              <a:defRPr/>
            </a:lvl1pPr>
          </a:lstStyle>
          <a:p>
            <a:pPr>
              <a:defRPr/>
            </a:pPr>
            <a:fld id="{AB690068-E488-4638-897D-02B780912EE7}" type="datetimeFigureOut">
              <a:rPr lang="it-IT"/>
              <a:pPr>
                <a:defRPr/>
              </a:pPr>
              <a:t>11/03/20</a:t>
            </a:fld>
            <a:endParaRPr lang="it-IT"/>
          </a:p>
        </p:txBody>
      </p:sp>
      <p:sp>
        <p:nvSpPr>
          <p:cNvPr id="4" name="Rectangle 60">
            <a:extLst>
              <a:ext uri="{FF2B5EF4-FFF2-40B4-BE49-F238E27FC236}">
                <a16:creationId xmlns:a16="http://schemas.microsoft.com/office/drawing/2014/main" id="{7BCFF361-69D4-4DB0-BB24-4FA96A3541A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1">
            <a:extLst>
              <a:ext uri="{FF2B5EF4-FFF2-40B4-BE49-F238E27FC236}">
                <a16:creationId xmlns:a16="http://schemas.microsoft.com/office/drawing/2014/main" id="{854DD27A-1201-416B-8484-7EAEF7C0DB2A}"/>
              </a:ext>
            </a:extLst>
          </p:cNvPr>
          <p:cNvSpPr>
            <a:spLocks noGrp="1" noChangeArrowheads="1"/>
          </p:cNvSpPr>
          <p:nvPr>
            <p:ph type="sldNum" sz="quarter" idx="12"/>
          </p:nvPr>
        </p:nvSpPr>
        <p:spPr>
          <a:ln/>
        </p:spPr>
        <p:txBody>
          <a:bodyPr/>
          <a:lstStyle>
            <a:lvl1pPr>
              <a:defRPr/>
            </a:lvl1pPr>
          </a:lstStyle>
          <a:p>
            <a:fld id="{6490320A-F885-48A5-BAB7-DAE173591E84}" type="slidenum">
              <a:rPr lang="it-IT" altLang="it-IT"/>
              <a:pPr/>
              <a:t>‹N›</a:t>
            </a:fld>
            <a:endParaRPr lang="it-IT" altLang="it-IT"/>
          </a:p>
        </p:txBody>
      </p:sp>
    </p:spTree>
    <p:extLst>
      <p:ext uri="{BB962C8B-B14F-4D97-AF65-F5344CB8AC3E}">
        <p14:creationId xmlns:p14="http://schemas.microsoft.com/office/powerpoint/2010/main" val="1219470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146BA8A7-5596-4786-B2A5-F62B0A26124D}"/>
              </a:ext>
            </a:extLst>
          </p:cNvPr>
          <p:cNvSpPr>
            <a:spLocks noGrp="1" noChangeArrowheads="1"/>
          </p:cNvSpPr>
          <p:nvPr>
            <p:ph type="dt" sz="half" idx="10"/>
          </p:nvPr>
        </p:nvSpPr>
        <p:spPr>
          <a:ln/>
        </p:spPr>
        <p:txBody>
          <a:bodyPr/>
          <a:lstStyle>
            <a:lvl1pPr>
              <a:defRPr/>
            </a:lvl1pPr>
          </a:lstStyle>
          <a:p>
            <a:pPr>
              <a:defRPr/>
            </a:pPr>
            <a:fld id="{E17CD72D-2359-4B3C-A966-4BDB975686CA}" type="datetimeFigureOut">
              <a:rPr lang="it-IT"/>
              <a:pPr>
                <a:defRPr/>
              </a:pPr>
              <a:t>11/03/20</a:t>
            </a:fld>
            <a:endParaRPr lang="it-IT"/>
          </a:p>
        </p:txBody>
      </p:sp>
      <p:sp>
        <p:nvSpPr>
          <p:cNvPr id="3" name="Rectangle 60">
            <a:extLst>
              <a:ext uri="{FF2B5EF4-FFF2-40B4-BE49-F238E27FC236}">
                <a16:creationId xmlns:a16="http://schemas.microsoft.com/office/drawing/2014/main" id="{77A0B9AA-E7B9-4315-A858-63566FDABE5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1">
            <a:extLst>
              <a:ext uri="{FF2B5EF4-FFF2-40B4-BE49-F238E27FC236}">
                <a16:creationId xmlns:a16="http://schemas.microsoft.com/office/drawing/2014/main" id="{ACC31808-D208-4B94-8E83-A169282F174E}"/>
              </a:ext>
            </a:extLst>
          </p:cNvPr>
          <p:cNvSpPr>
            <a:spLocks noGrp="1" noChangeArrowheads="1"/>
          </p:cNvSpPr>
          <p:nvPr>
            <p:ph type="sldNum" sz="quarter" idx="12"/>
          </p:nvPr>
        </p:nvSpPr>
        <p:spPr>
          <a:ln/>
        </p:spPr>
        <p:txBody>
          <a:bodyPr/>
          <a:lstStyle>
            <a:lvl1pPr>
              <a:defRPr/>
            </a:lvl1pPr>
          </a:lstStyle>
          <a:p>
            <a:fld id="{AEEC7A04-4344-4EB9-AEED-9BA2D8A784B8}" type="slidenum">
              <a:rPr lang="it-IT" altLang="it-IT"/>
              <a:pPr/>
              <a:t>‹N›</a:t>
            </a:fld>
            <a:endParaRPr lang="it-IT" altLang="it-IT"/>
          </a:p>
        </p:txBody>
      </p:sp>
    </p:spTree>
    <p:extLst>
      <p:ext uri="{BB962C8B-B14F-4D97-AF65-F5344CB8AC3E}">
        <p14:creationId xmlns:p14="http://schemas.microsoft.com/office/powerpoint/2010/main" val="23676665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9">
            <a:extLst>
              <a:ext uri="{FF2B5EF4-FFF2-40B4-BE49-F238E27FC236}">
                <a16:creationId xmlns:a16="http://schemas.microsoft.com/office/drawing/2014/main" id="{A0345763-8933-4E20-985D-62750E50548F}"/>
              </a:ext>
            </a:extLst>
          </p:cNvPr>
          <p:cNvSpPr>
            <a:spLocks noGrp="1" noChangeArrowheads="1"/>
          </p:cNvSpPr>
          <p:nvPr>
            <p:ph type="dt" sz="half" idx="10"/>
          </p:nvPr>
        </p:nvSpPr>
        <p:spPr>
          <a:ln/>
        </p:spPr>
        <p:txBody>
          <a:bodyPr/>
          <a:lstStyle>
            <a:lvl1pPr>
              <a:defRPr/>
            </a:lvl1pPr>
          </a:lstStyle>
          <a:p>
            <a:pPr>
              <a:defRPr/>
            </a:pPr>
            <a:fld id="{FE3489CE-8D4A-4BDD-85F6-12EC0C06F22B}" type="datetimeFigureOut">
              <a:rPr lang="it-IT"/>
              <a:pPr>
                <a:defRPr/>
              </a:pPr>
              <a:t>11/03/20</a:t>
            </a:fld>
            <a:endParaRPr lang="it-IT"/>
          </a:p>
        </p:txBody>
      </p:sp>
      <p:sp>
        <p:nvSpPr>
          <p:cNvPr id="6" name="Rectangle 60">
            <a:extLst>
              <a:ext uri="{FF2B5EF4-FFF2-40B4-BE49-F238E27FC236}">
                <a16:creationId xmlns:a16="http://schemas.microsoft.com/office/drawing/2014/main" id="{CA26BE8C-975D-412D-A34C-A7D48536E3D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1">
            <a:extLst>
              <a:ext uri="{FF2B5EF4-FFF2-40B4-BE49-F238E27FC236}">
                <a16:creationId xmlns:a16="http://schemas.microsoft.com/office/drawing/2014/main" id="{B71B1B90-DB30-4188-8ABD-EE38581F6C57}"/>
              </a:ext>
            </a:extLst>
          </p:cNvPr>
          <p:cNvSpPr>
            <a:spLocks noGrp="1" noChangeArrowheads="1"/>
          </p:cNvSpPr>
          <p:nvPr>
            <p:ph type="sldNum" sz="quarter" idx="12"/>
          </p:nvPr>
        </p:nvSpPr>
        <p:spPr>
          <a:ln/>
        </p:spPr>
        <p:txBody>
          <a:bodyPr/>
          <a:lstStyle>
            <a:lvl1pPr>
              <a:defRPr/>
            </a:lvl1pPr>
          </a:lstStyle>
          <a:p>
            <a:fld id="{85A6115E-31A1-48E3-B414-CBBA16CE543B}" type="slidenum">
              <a:rPr lang="it-IT" altLang="it-IT"/>
              <a:pPr/>
              <a:t>‹N›</a:t>
            </a:fld>
            <a:endParaRPr lang="it-IT" altLang="it-IT"/>
          </a:p>
        </p:txBody>
      </p:sp>
    </p:spTree>
    <p:extLst>
      <p:ext uri="{BB962C8B-B14F-4D97-AF65-F5344CB8AC3E}">
        <p14:creationId xmlns:p14="http://schemas.microsoft.com/office/powerpoint/2010/main" val="10615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9">
            <a:extLst>
              <a:ext uri="{FF2B5EF4-FFF2-40B4-BE49-F238E27FC236}">
                <a16:creationId xmlns:a16="http://schemas.microsoft.com/office/drawing/2014/main" id="{9F47EA03-D738-4421-AF2A-35EACA4EE624}"/>
              </a:ext>
            </a:extLst>
          </p:cNvPr>
          <p:cNvSpPr>
            <a:spLocks noGrp="1" noChangeArrowheads="1"/>
          </p:cNvSpPr>
          <p:nvPr>
            <p:ph type="dt" sz="half" idx="10"/>
          </p:nvPr>
        </p:nvSpPr>
        <p:spPr>
          <a:ln/>
        </p:spPr>
        <p:txBody>
          <a:bodyPr/>
          <a:lstStyle>
            <a:lvl1pPr>
              <a:defRPr/>
            </a:lvl1pPr>
          </a:lstStyle>
          <a:p>
            <a:pPr>
              <a:defRPr/>
            </a:pPr>
            <a:fld id="{1C7037EE-81EC-4F92-AF41-291A672FDBC3}" type="datetimeFigureOut">
              <a:rPr lang="it-IT"/>
              <a:pPr>
                <a:defRPr/>
              </a:pPr>
              <a:t>11/03/20</a:t>
            </a:fld>
            <a:endParaRPr lang="it-IT"/>
          </a:p>
        </p:txBody>
      </p:sp>
      <p:sp>
        <p:nvSpPr>
          <p:cNvPr id="6" name="Rectangle 60">
            <a:extLst>
              <a:ext uri="{FF2B5EF4-FFF2-40B4-BE49-F238E27FC236}">
                <a16:creationId xmlns:a16="http://schemas.microsoft.com/office/drawing/2014/main" id="{4C9AFEE6-58FD-4F39-BF1B-8662A59D32C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1">
            <a:extLst>
              <a:ext uri="{FF2B5EF4-FFF2-40B4-BE49-F238E27FC236}">
                <a16:creationId xmlns:a16="http://schemas.microsoft.com/office/drawing/2014/main" id="{1E461AB9-E1E6-4E01-B5EE-64A4C7B7EF2C}"/>
              </a:ext>
            </a:extLst>
          </p:cNvPr>
          <p:cNvSpPr>
            <a:spLocks noGrp="1" noChangeArrowheads="1"/>
          </p:cNvSpPr>
          <p:nvPr>
            <p:ph type="sldNum" sz="quarter" idx="12"/>
          </p:nvPr>
        </p:nvSpPr>
        <p:spPr>
          <a:ln/>
        </p:spPr>
        <p:txBody>
          <a:bodyPr/>
          <a:lstStyle>
            <a:lvl1pPr>
              <a:defRPr/>
            </a:lvl1pPr>
          </a:lstStyle>
          <a:p>
            <a:fld id="{6675E66A-88E3-4200-B2B7-74CA5BC1A28B}" type="slidenum">
              <a:rPr lang="it-IT" altLang="it-IT"/>
              <a:pPr/>
              <a:t>‹N›</a:t>
            </a:fld>
            <a:endParaRPr lang="it-IT" altLang="it-IT"/>
          </a:p>
        </p:txBody>
      </p:sp>
    </p:spTree>
    <p:extLst>
      <p:ext uri="{BB962C8B-B14F-4D97-AF65-F5344CB8AC3E}">
        <p14:creationId xmlns:p14="http://schemas.microsoft.com/office/powerpoint/2010/main" val="3503294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9">
            <a:extLst>
              <a:ext uri="{FF2B5EF4-FFF2-40B4-BE49-F238E27FC236}">
                <a16:creationId xmlns:a16="http://schemas.microsoft.com/office/drawing/2014/main" id="{5C89D338-5FDF-42B1-A74A-94DB3F0078DF}"/>
              </a:ext>
            </a:extLst>
          </p:cNvPr>
          <p:cNvSpPr>
            <a:spLocks noGrp="1" noChangeArrowheads="1"/>
          </p:cNvSpPr>
          <p:nvPr>
            <p:ph type="dt" sz="half" idx="10"/>
          </p:nvPr>
        </p:nvSpPr>
        <p:spPr>
          <a:ln/>
        </p:spPr>
        <p:txBody>
          <a:bodyPr/>
          <a:lstStyle>
            <a:lvl1pPr>
              <a:defRPr/>
            </a:lvl1pPr>
          </a:lstStyle>
          <a:p>
            <a:pPr>
              <a:defRPr/>
            </a:pPr>
            <a:fld id="{E4F897E0-7BDA-4B6B-9DF5-14816D828870}" type="datetimeFigureOut">
              <a:rPr lang="it-IT"/>
              <a:pPr>
                <a:defRPr/>
              </a:pPr>
              <a:t>11/03/20</a:t>
            </a:fld>
            <a:endParaRPr lang="it-IT"/>
          </a:p>
        </p:txBody>
      </p:sp>
      <p:sp>
        <p:nvSpPr>
          <p:cNvPr id="5" name="Rectangle 60">
            <a:extLst>
              <a:ext uri="{FF2B5EF4-FFF2-40B4-BE49-F238E27FC236}">
                <a16:creationId xmlns:a16="http://schemas.microsoft.com/office/drawing/2014/main" id="{224BD07E-D93F-4329-AD4E-223DB291822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1">
            <a:extLst>
              <a:ext uri="{FF2B5EF4-FFF2-40B4-BE49-F238E27FC236}">
                <a16:creationId xmlns:a16="http://schemas.microsoft.com/office/drawing/2014/main" id="{F0A608F9-AA6B-4337-8499-49E4CC718AB2}"/>
              </a:ext>
            </a:extLst>
          </p:cNvPr>
          <p:cNvSpPr>
            <a:spLocks noGrp="1" noChangeArrowheads="1"/>
          </p:cNvSpPr>
          <p:nvPr>
            <p:ph type="sldNum" sz="quarter" idx="12"/>
          </p:nvPr>
        </p:nvSpPr>
        <p:spPr>
          <a:ln/>
        </p:spPr>
        <p:txBody>
          <a:bodyPr/>
          <a:lstStyle>
            <a:lvl1pPr>
              <a:defRPr/>
            </a:lvl1pPr>
          </a:lstStyle>
          <a:p>
            <a:fld id="{3A57AC43-BF2B-47B1-B783-431700D884F3}" type="slidenum">
              <a:rPr lang="it-IT" altLang="it-IT"/>
              <a:pPr/>
              <a:t>‹N›</a:t>
            </a:fld>
            <a:endParaRPr lang="it-IT" altLang="it-IT"/>
          </a:p>
        </p:txBody>
      </p:sp>
    </p:spTree>
    <p:extLst>
      <p:ext uri="{BB962C8B-B14F-4D97-AF65-F5344CB8AC3E}">
        <p14:creationId xmlns:p14="http://schemas.microsoft.com/office/powerpoint/2010/main" val="4093485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70285" y="227014"/>
            <a:ext cx="2491316" cy="58689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292100" y="227014"/>
            <a:ext cx="7274984" cy="58689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9">
            <a:extLst>
              <a:ext uri="{FF2B5EF4-FFF2-40B4-BE49-F238E27FC236}">
                <a16:creationId xmlns:a16="http://schemas.microsoft.com/office/drawing/2014/main" id="{BADA9741-A5C3-471D-833C-B6166B5DB9DF}"/>
              </a:ext>
            </a:extLst>
          </p:cNvPr>
          <p:cNvSpPr>
            <a:spLocks noGrp="1" noChangeArrowheads="1"/>
          </p:cNvSpPr>
          <p:nvPr>
            <p:ph type="dt" sz="half" idx="10"/>
          </p:nvPr>
        </p:nvSpPr>
        <p:spPr>
          <a:ln/>
        </p:spPr>
        <p:txBody>
          <a:bodyPr/>
          <a:lstStyle>
            <a:lvl1pPr>
              <a:defRPr/>
            </a:lvl1pPr>
          </a:lstStyle>
          <a:p>
            <a:pPr>
              <a:defRPr/>
            </a:pPr>
            <a:fld id="{22B4089A-213F-4D62-8F44-6EF82184A1F5}" type="datetimeFigureOut">
              <a:rPr lang="it-IT"/>
              <a:pPr>
                <a:defRPr/>
              </a:pPr>
              <a:t>11/03/20</a:t>
            </a:fld>
            <a:endParaRPr lang="it-IT"/>
          </a:p>
        </p:txBody>
      </p:sp>
      <p:sp>
        <p:nvSpPr>
          <p:cNvPr id="5" name="Rectangle 60">
            <a:extLst>
              <a:ext uri="{FF2B5EF4-FFF2-40B4-BE49-F238E27FC236}">
                <a16:creationId xmlns:a16="http://schemas.microsoft.com/office/drawing/2014/main" id="{BD7D70D8-BAC1-436D-B56E-920ADF3D249F}"/>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1">
            <a:extLst>
              <a:ext uri="{FF2B5EF4-FFF2-40B4-BE49-F238E27FC236}">
                <a16:creationId xmlns:a16="http://schemas.microsoft.com/office/drawing/2014/main" id="{F8872200-D9AB-4A8C-8C75-F040B63DA7A9}"/>
              </a:ext>
            </a:extLst>
          </p:cNvPr>
          <p:cNvSpPr>
            <a:spLocks noGrp="1" noChangeArrowheads="1"/>
          </p:cNvSpPr>
          <p:nvPr>
            <p:ph type="sldNum" sz="quarter" idx="12"/>
          </p:nvPr>
        </p:nvSpPr>
        <p:spPr>
          <a:ln/>
        </p:spPr>
        <p:txBody>
          <a:bodyPr/>
          <a:lstStyle>
            <a:lvl1pPr>
              <a:defRPr/>
            </a:lvl1pPr>
          </a:lstStyle>
          <a:p>
            <a:fld id="{76484CAE-5D00-4729-AD7D-56AD5FA55AA4}" type="slidenum">
              <a:rPr lang="it-IT" altLang="it-IT"/>
              <a:pPr/>
              <a:t>‹N›</a:t>
            </a:fld>
            <a:endParaRPr lang="it-IT" altLang="it-IT"/>
          </a:p>
        </p:txBody>
      </p:sp>
    </p:spTree>
    <p:extLst>
      <p:ext uri="{BB962C8B-B14F-4D97-AF65-F5344CB8AC3E}">
        <p14:creationId xmlns:p14="http://schemas.microsoft.com/office/powerpoint/2010/main" val="76467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FD95F86-17E7-486E-BD6E-ECED3B8DE110}"/>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3" name="Segnaposto piè di pagina 2">
            <a:extLst>
              <a:ext uri="{FF2B5EF4-FFF2-40B4-BE49-F238E27FC236}">
                <a16:creationId xmlns:a16="http://schemas.microsoft.com/office/drawing/2014/main" id="{D611DFF8-3D67-4B1E-BDD8-222BA52061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624175D-CD1E-47BC-8F2C-AB91FBA20C16}"/>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53785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2E81C-FBAF-4F1D-8EA1-C6350618C3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9FEFE8F-E155-4246-9CAF-8CA0A865C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D411F47-8E7B-4F61-9500-A6DBC0BCB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FFA0F9-2BD6-4E21-9691-3D0A9A2965C5}"/>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6" name="Segnaposto piè di pagina 5">
            <a:extLst>
              <a:ext uri="{FF2B5EF4-FFF2-40B4-BE49-F238E27FC236}">
                <a16:creationId xmlns:a16="http://schemas.microsoft.com/office/drawing/2014/main" id="{AB7A21FE-156F-4B8A-BD66-C4DB1CB75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1DCB308-2068-4151-B7D5-5C98EDAB4F26}"/>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56641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BE49C2-8E91-4074-A0F4-1BC83461A1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E4944E0-322A-4CD5-84A2-4BABDCC9F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C40F4AD-4009-4307-9E95-87F8A837E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6282503-0747-4DDD-A99F-194F3D0C0294}"/>
              </a:ext>
            </a:extLst>
          </p:cNvPr>
          <p:cNvSpPr>
            <a:spLocks noGrp="1"/>
          </p:cNvSpPr>
          <p:nvPr>
            <p:ph type="dt" sz="half" idx="10"/>
          </p:nvPr>
        </p:nvSpPr>
        <p:spPr/>
        <p:txBody>
          <a:bodyPr/>
          <a:lstStyle/>
          <a:p>
            <a:fld id="{65C87E6D-1DA4-42E4-8670-95311616BF21}" type="datetimeFigureOut">
              <a:rPr lang="it-IT" smtClean="0"/>
              <a:t>11/03/20</a:t>
            </a:fld>
            <a:endParaRPr lang="it-IT"/>
          </a:p>
        </p:txBody>
      </p:sp>
      <p:sp>
        <p:nvSpPr>
          <p:cNvPr id="6" name="Segnaposto piè di pagina 5">
            <a:extLst>
              <a:ext uri="{FF2B5EF4-FFF2-40B4-BE49-F238E27FC236}">
                <a16:creationId xmlns:a16="http://schemas.microsoft.com/office/drawing/2014/main" id="{7429720E-C711-4DC5-BD45-7C24D4345FA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A983ED-28A2-4B90-8621-60E281CF4BA0}"/>
              </a:ext>
            </a:extLst>
          </p:cNvPr>
          <p:cNvSpPr>
            <a:spLocks noGrp="1"/>
          </p:cNvSpPr>
          <p:nvPr>
            <p:ph type="sldNum" sz="quarter" idx="12"/>
          </p:nvPr>
        </p:nvSpPr>
        <p:spPr/>
        <p:txBody>
          <a:bodyPr/>
          <a:lstStyle/>
          <a:p>
            <a:fld id="{02446486-DEFE-4610-9A71-B6B3BA42A611}" type="slidenum">
              <a:rPr lang="it-IT" smtClean="0"/>
              <a:t>‹N›</a:t>
            </a:fld>
            <a:endParaRPr lang="it-IT"/>
          </a:p>
        </p:txBody>
      </p:sp>
    </p:spTree>
    <p:extLst>
      <p:ext uri="{BB962C8B-B14F-4D97-AF65-F5344CB8AC3E}">
        <p14:creationId xmlns:p14="http://schemas.microsoft.com/office/powerpoint/2010/main" val="118520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4DB7587-00B4-47E9-842D-CA0E1FA5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425D62D-8E61-48A9-B440-152778E35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DED6F0-1C53-4C68-9465-00A7B18FE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87E6D-1DA4-42E4-8670-95311616BF21}" type="datetimeFigureOut">
              <a:rPr lang="it-IT" smtClean="0"/>
              <a:t>11/03/20</a:t>
            </a:fld>
            <a:endParaRPr lang="it-IT"/>
          </a:p>
        </p:txBody>
      </p:sp>
      <p:sp>
        <p:nvSpPr>
          <p:cNvPr id="5" name="Segnaposto piè di pagina 4">
            <a:extLst>
              <a:ext uri="{FF2B5EF4-FFF2-40B4-BE49-F238E27FC236}">
                <a16:creationId xmlns:a16="http://schemas.microsoft.com/office/drawing/2014/main" id="{C303272E-4FA5-441A-9ACC-7CC770BCB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D31F2AA-3A42-4A96-918F-BA2B3083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46486-DEFE-4610-9A71-B6B3BA42A611}" type="slidenum">
              <a:rPr lang="it-IT" smtClean="0"/>
              <a:t>‹N›</a:t>
            </a:fld>
            <a:endParaRPr lang="it-IT"/>
          </a:p>
        </p:txBody>
      </p:sp>
    </p:spTree>
    <p:extLst>
      <p:ext uri="{BB962C8B-B14F-4D97-AF65-F5344CB8AC3E}">
        <p14:creationId xmlns:p14="http://schemas.microsoft.com/office/powerpoint/2010/main" val="51659853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5C87E6D-1DA4-42E4-8670-95311616BF21}" type="datetimeFigureOut">
              <a:rPr lang="it-IT" smtClean="0"/>
              <a:t>11/03/20</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2446486-DEFE-4610-9A71-B6B3BA42A611}" type="slidenum">
              <a:rPr lang="it-IT" smtClean="0"/>
              <a:t>‹N›</a:t>
            </a:fld>
            <a:endParaRPr lang="it-IT"/>
          </a:p>
        </p:txBody>
      </p:sp>
    </p:spTree>
    <p:extLst>
      <p:ext uri="{BB962C8B-B14F-4D97-AF65-F5344CB8AC3E}">
        <p14:creationId xmlns:p14="http://schemas.microsoft.com/office/powerpoint/2010/main" val="23661666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C87E6D-1DA4-42E4-8670-95311616BF21}" type="datetimeFigureOut">
              <a:rPr lang="it-IT" smtClean="0"/>
              <a:t>11/03/20</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446486-DEFE-4610-9A71-B6B3BA42A611}" type="slidenum">
              <a:rPr lang="it-IT" smtClean="0"/>
              <a:t>‹N›</a:t>
            </a:fld>
            <a:endParaRPr lang="it-IT"/>
          </a:p>
        </p:txBody>
      </p:sp>
    </p:spTree>
    <p:extLst>
      <p:ext uri="{BB962C8B-B14F-4D97-AF65-F5344CB8AC3E}">
        <p14:creationId xmlns:p14="http://schemas.microsoft.com/office/powerpoint/2010/main" val="38294449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5C87E6D-1DA4-42E4-8670-95311616BF21}" type="datetimeFigureOut">
              <a:rPr lang="it-IT" smtClean="0"/>
              <a:t>11/03/20</a:t>
            </a:fld>
            <a:endParaRPr lang="it-IT"/>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2446486-DEFE-4610-9A71-B6B3BA42A611}" type="slidenum">
              <a:rPr lang="it-IT" smtClean="0"/>
              <a:t>‹N›</a:t>
            </a:fld>
            <a:endParaRPr lang="it-IT"/>
          </a:p>
        </p:txBody>
      </p:sp>
    </p:spTree>
    <p:extLst>
      <p:ext uri="{BB962C8B-B14F-4D97-AF65-F5344CB8AC3E}">
        <p14:creationId xmlns:p14="http://schemas.microsoft.com/office/powerpoint/2010/main" val="16727327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0B9DD732-51B4-4510-8723-FBC7227345B5}"/>
              </a:ext>
            </a:extLst>
          </p:cNvPr>
          <p:cNvGrpSpPr>
            <a:grpSpLocks/>
          </p:cNvGrpSpPr>
          <p:nvPr/>
        </p:nvGrpSpPr>
        <p:grpSpPr bwMode="auto">
          <a:xfrm>
            <a:off x="1" y="0"/>
            <a:ext cx="12213167" cy="6870700"/>
            <a:chOff x="0" y="0"/>
            <a:chExt cx="5770" cy="4328"/>
          </a:xfrm>
        </p:grpSpPr>
        <p:sp>
          <p:nvSpPr>
            <p:cNvPr id="2056" name="Rectangle 3">
              <a:extLst>
                <a:ext uri="{FF2B5EF4-FFF2-40B4-BE49-F238E27FC236}">
                  <a16:creationId xmlns:a16="http://schemas.microsoft.com/office/drawing/2014/main" id="{73C61229-F640-4332-8878-C420CE24496F}"/>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2057" name="Rectangle 4">
              <a:extLst>
                <a:ext uri="{FF2B5EF4-FFF2-40B4-BE49-F238E27FC236}">
                  <a16:creationId xmlns:a16="http://schemas.microsoft.com/office/drawing/2014/main" id="{42DF10DE-C377-4D78-82D2-A0C5E37B9572}"/>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81925" name="Rectangle 5">
              <a:extLst>
                <a:ext uri="{FF2B5EF4-FFF2-40B4-BE49-F238E27FC236}">
                  <a16:creationId xmlns:a16="http://schemas.microsoft.com/office/drawing/2014/main" id="{0047DDFB-9E11-4664-8090-87D1F834D54D}"/>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kumimoji="1" lang="it-IT" sz="1800">
                <a:latin typeface="Arial" charset="0"/>
                <a:cs typeface="Arial" charset="0"/>
              </a:endParaRPr>
            </a:p>
          </p:txBody>
        </p:sp>
        <p:grpSp>
          <p:nvGrpSpPr>
            <p:cNvPr id="2059" name="Group 6">
              <a:extLst>
                <a:ext uri="{FF2B5EF4-FFF2-40B4-BE49-F238E27FC236}">
                  <a16:creationId xmlns:a16="http://schemas.microsoft.com/office/drawing/2014/main" id="{3930D128-98CC-49FE-96BF-88DCCA0C596E}"/>
                </a:ext>
              </a:extLst>
            </p:cNvPr>
            <p:cNvGrpSpPr>
              <a:grpSpLocks/>
            </p:cNvGrpSpPr>
            <p:nvPr/>
          </p:nvGrpSpPr>
          <p:grpSpPr bwMode="auto">
            <a:xfrm>
              <a:off x="4944" y="1"/>
              <a:ext cx="816" cy="3974"/>
              <a:chOff x="4944" y="1"/>
              <a:chExt cx="816" cy="3974"/>
            </a:xfrm>
          </p:grpSpPr>
          <p:grpSp>
            <p:nvGrpSpPr>
              <p:cNvPr id="2071" name="Group 7">
                <a:extLst>
                  <a:ext uri="{FF2B5EF4-FFF2-40B4-BE49-F238E27FC236}">
                    <a16:creationId xmlns:a16="http://schemas.microsoft.com/office/drawing/2014/main" id="{280E734C-74F8-463D-A410-E3947A9A9B16}"/>
                  </a:ext>
                </a:extLst>
              </p:cNvPr>
              <p:cNvGrpSpPr>
                <a:grpSpLocks/>
              </p:cNvGrpSpPr>
              <p:nvPr userDrawn="1"/>
            </p:nvGrpSpPr>
            <p:grpSpPr bwMode="auto">
              <a:xfrm>
                <a:off x="5280" y="1"/>
                <a:ext cx="480" cy="1430"/>
                <a:chOff x="5280" y="1"/>
                <a:chExt cx="480" cy="1430"/>
              </a:xfrm>
            </p:grpSpPr>
            <p:grpSp>
              <p:nvGrpSpPr>
                <p:cNvPr id="2092" name="Group 8">
                  <a:extLst>
                    <a:ext uri="{FF2B5EF4-FFF2-40B4-BE49-F238E27FC236}">
                      <a16:creationId xmlns:a16="http://schemas.microsoft.com/office/drawing/2014/main" id="{A90EC985-740C-4B6C-B610-C605F3171953}"/>
                    </a:ext>
                  </a:extLst>
                </p:cNvPr>
                <p:cNvGrpSpPr>
                  <a:grpSpLocks/>
                </p:cNvGrpSpPr>
                <p:nvPr userDrawn="1"/>
              </p:nvGrpSpPr>
              <p:grpSpPr bwMode="auto">
                <a:xfrm rot="-5400000">
                  <a:off x="5484" y="0"/>
                  <a:ext cx="174" cy="176"/>
                  <a:chOff x="1657" y="323"/>
                  <a:chExt cx="1691" cy="2560"/>
                </a:xfrm>
              </p:grpSpPr>
              <p:grpSp>
                <p:nvGrpSpPr>
                  <p:cNvPr id="2101" name="Group 9">
                    <a:extLst>
                      <a:ext uri="{FF2B5EF4-FFF2-40B4-BE49-F238E27FC236}">
                        <a16:creationId xmlns:a16="http://schemas.microsoft.com/office/drawing/2014/main" id="{FAA8BD75-45D2-4FFF-8DF1-638C948AA50F}"/>
                      </a:ext>
                    </a:extLst>
                  </p:cNvPr>
                  <p:cNvGrpSpPr>
                    <a:grpSpLocks/>
                  </p:cNvGrpSpPr>
                  <p:nvPr/>
                </p:nvGrpSpPr>
                <p:grpSpPr bwMode="auto">
                  <a:xfrm>
                    <a:off x="1657" y="323"/>
                    <a:ext cx="1691" cy="2560"/>
                    <a:chOff x="1657" y="323"/>
                    <a:chExt cx="1691" cy="2560"/>
                  </a:xfrm>
                </p:grpSpPr>
                <p:sp>
                  <p:nvSpPr>
                    <p:cNvPr id="2108" name="Freeform 10">
                      <a:extLst>
                        <a:ext uri="{FF2B5EF4-FFF2-40B4-BE49-F238E27FC236}">
                          <a16:creationId xmlns:a16="http://schemas.microsoft.com/office/drawing/2014/main" id="{5A371F75-D2A6-4242-9647-7961377781C8}"/>
                        </a:ext>
                      </a:extLst>
                    </p:cNvPr>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109" name="Freeform 11">
                      <a:extLst>
                        <a:ext uri="{FF2B5EF4-FFF2-40B4-BE49-F238E27FC236}">
                          <a16:creationId xmlns:a16="http://schemas.microsoft.com/office/drawing/2014/main" id="{349AEE74-B010-4837-8AF4-335252069E9A}"/>
                        </a:ext>
                      </a:extLst>
                    </p:cNvPr>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pSp>
              <p:sp>
                <p:nvSpPr>
                  <p:cNvPr id="2102" name="Oval 12">
                    <a:extLst>
                      <a:ext uri="{FF2B5EF4-FFF2-40B4-BE49-F238E27FC236}">
                        <a16:creationId xmlns:a16="http://schemas.microsoft.com/office/drawing/2014/main" id="{882FFD71-0428-42FB-AF24-7E26330367F8}"/>
                      </a:ext>
                    </a:extLst>
                  </p:cNvPr>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it-IT" altLang="it-IT" sz="1800"/>
                  </a:p>
                </p:txBody>
              </p:sp>
              <p:sp>
                <p:nvSpPr>
                  <p:cNvPr id="2103" name="Freeform 13">
                    <a:extLst>
                      <a:ext uri="{FF2B5EF4-FFF2-40B4-BE49-F238E27FC236}">
                        <a16:creationId xmlns:a16="http://schemas.microsoft.com/office/drawing/2014/main" id="{464EB25E-A027-4D94-B07D-D58FB23819ED}"/>
                      </a:ext>
                    </a:extLst>
                  </p:cNvPr>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104" name="Freeform 14">
                    <a:extLst>
                      <a:ext uri="{FF2B5EF4-FFF2-40B4-BE49-F238E27FC236}">
                        <a16:creationId xmlns:a16="http://schemas.microsoft.com/office/drawing/2014/main" id="{E8894070-7E3D-4BD2-B006-DAAECE928A65}"/>
                      </a:ext>
                    </a:extLst>
                  </p:cNvPr>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105" name="Freeform 15">
                    <a:extLst>
                      <a:ext uri="{FF2B5EF4-FFF2-40B4-BE49-F238E27FC236}">
                        <a16:creationId xmlns:a16="http://schemas.microsoft.com/office/drawing/2014/main" id="{252D19C1-DC62-4343-B6BC-B925D0221EF8}"/>
                      </a:ext>
                    </a:extLst>
                  </p:cNvPr>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106" name="Freeform 16">
                    <a:extLst>
                      <a:ext uri="{FF2B5EF4-FFF2-40B4-BE49-F238E27FC236}">
                        <a16:creationId xmlns:a16="http://schemas.microsoft.com/office/drawing/2014/main" id="{210E68E0-E2FD-41FF-AEC4-6F14171EAC66}"/>
                      </a:ext>
                    </a:extLst>
                  </p:cNvPr>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107" name="Freeform 17">
                    <a:extLst>
                      <a:ext uri="{FF2B5EF4-FFF2-40B4-BE49-F238E27FC236}">
                        <a16:creationId xmlns:a16="http://schemas.microsoft.com/office/drawing/2014/main" id="{D845B50B-60CE-4F55-8DD9-677533BB2CEA}"/>
                      </a:ext>
                    </a:extLst>
                  </p:cNvPr>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grpSp>
            <p:pic>
              <p:nvPicPr>
                <p:cNvPr id="2093" name="Picture 18">
                  <a:extLst>
                    <a:ext uri="{FF2B5EF4-FFF2-40B4-BE49-F238E27FC236}">
                      <a16:creationId xmlns:a16="http://schemas.microsoft.com/office/drawing/2014/main" id="{D8BE4B27-E0C8-4849-A97C-A8CB9A47B8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4" name="Picture 19">
                  <a:extLst>
                    <a:ext uri="{FF2B5EF4-FFF2-40B4-BE49-F238E27FC236}">
                      <a16:creationId xmlns:a16="http://schemas.microsoft.com/office/drawing/2014/main" id="{8D1A5353-96DB-4668-A740-7247B5811E1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5" name="Picture 20">
                  <a:extLst>
                    <a:ext uri="{FF2B5EF4-FFF2-40B4-BE49-F238E27FC236}">
                      <a16:creationId xmlns:a16="http://schemas.microsoft.com/office/drawing/2014/main" id="{74F79C07-7A0B-4FF5-9387-C80C8BAA186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6" name="Picture 21">
                  <a:extLst>
                    <a:ext uri="{FF2B5EF4-FFF2-40B4-BE49-F238E27FC236}">
                      <a16:creationId xmlns:a16="http://schemas.microsoft.com/office/drawing/2014/main" id="{00957AC8-A1EF-404C-8C0B-2AE6896FED0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7" name="Picture 22">
                  <a:extLst>
                    <a:ext uri="{FF2B5EF4-FFF2-40B4-BE49-F238E27FC236}">
                      <a16:creationId xmlns:a16="http://schemas.microsoft.com/office/drawing/2014/main" id="{0AC6DA48-37D8-4EAA-96A9-BD2CD27B8ED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8" name="Picture 23">
                  <a:extLst>
                    <a:ext uri="{FF2B5EF4-FFF2-40B4-BE49-F238E27FC236}">
                      <a16:creationId xmlns:a16="http://schemas.microsoft.com/office/drawing/2014/main" id="{793A4077-22A0-4BF7-981A-40A927D8DCA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 name="Picture 24">
                  <a:extLst>
                    <a:ext uri="{FF2B5EF4-FFF2-40B4-BE49-F238E27FC236}">
                      <a16:creationId xmlns:a16="http://schemas.microsoft.com/office/drawing/2014/main" id="{843C8009-C9F4-42DC-96B0-7BB84907011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0" name="Picture 25">
                  <a:extLst>
                    <a:ext uri="{FF2B5EF4-FFF2-40B4-BE49-F238E27FC236}">
                      <a16:creationId xmlns:a16="http://schemas.microsoft.com/office/drawing/2014/main" id="{EB0C3FB7-E3B5-4A7B-AD13-26A58B790D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72" name="Group 26">
                <a:extLst>
                  <a:ext uri="{FF2B5EF4-FFF2-40B4-BE49-F238E27FC236}">
                    <a16:creationId xmlns:a16="http://schemas.microsoft.com/office/drawing/2014/main" id="{2263BEB8-DD03-44F8-84EC-CC1DD8FD3C8E}"/>
                  </a:ext>
                </a:extLst>
              </p:cNvPr>
              <p:cNvGrpSpPr>
                <a:grpSpLocks/>
              </p:cNvGrpSpPr>
              <p:nvPr userDrawn="1"/>
            </p:nvGrpSpPr>
            <p:grpSpPr bwMode="auto">
              <a:xfrm>
                <a:off x="4944" y="1008"/>
                <a:ext cx="522" cy="2967"/>
                <a:chOff x="4944" y="1008"/>
                <a:chExt cx="522" cy="2967"/>
              </a:xfrm>
            </p:grpSpPr>
            <p:pic>
              <p:nvPicPr>
                <p:cNvPr id="2073" name="Picture 27">
                  <a:extLst>
                    <a:ext uri="{FF2B5EF4-FFF2-40B4-BE49-F238E27FC236}">
                      <a16:creationId xmlns:a16="http://schemas.microsoft.com/office/drawing/2014/main" id="{8393B262-3E11-488F-A889-4C1667B6022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8">
                  <a:extLst>
                    <a:ext uri="{FF2B5EF4-FFF2-40B4-BE49-F238E27FC236}">
                      <a16:creationId xmlns:a16="http://schemas.microsoft.com/office/drawing/2014/main" id="{EBDB34DE-7393-4B5A-9D30-003D80F3360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9">
                  <a:extLst>
                    <a:ext uri="{FF2B5EF4-FFF2-40B4-BE49-F238E27FC236}">
                      <a16:creationId xmlns:a16="http://schemas.microsoft.com/office/drawing/2014/main" id="{0017E6F9-B25F-4637-A71C-6310FE3B7DD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30">
                  <a:extLst>
                    <a:ext uri="{FF2B5EF4-FFF2-40B4-BE49-F238E27FC236}">
                      <a16:creationId xmlns:a16="http://schemas.microsoft.com/office/drawing/2014/main" id="{05A1BE3E-F9ED-453A-B5D2-2D8B6034EE3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31">
                  <a:extLst>
                    <a:ext uri="{FF2B5EF4-FFF2-40B4-BE49-F238E27FC236}">
                      <a16:creationId xmlns:a16="http://schemas.microsoft.com/office/drawing/2014/main" id="{8AB8A232-B9DF-4076-9181-B0ADEA1D6D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2">
                  <a:extLst>
                    <a:ext uri="{FF2B5EF4-FFF2-40B4-BE49-F238E27FC236}">
                      <a16:creationId xmlns:a16="http://schemas.microsoft.com/office/drawing/2014/main" id="{875C2845-BD3A-4BA5-AFEE-008DD1E7D16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9" name="Picture 33">
                  <a:extLst>
                    <a:ext uri="{FF2B5EF4-FFF2-40B4-BE49-F238E27FC236}">
                      <a16:creationId xmlns:a16="http://schemas.microsoft.com/office/drawing/2014/main" id="{8034B1D5-9005-47DD-AD6F-4B5FE65A52D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4">
                  <a:extLst>
                    <a:ext uri="{FF2B5EF4-FFF2-40B4-BE49-F238E27FC236}">
                      <a16:creationId xmlns:a16="http://schemas.microsoft.com/office/drawing/2014/main" id="{283CA51F-B3A6-4E27-A2BD-701425AF4C6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1" name="Picture 35">
                  <a:extLst>
                    <a:ext uri="{FF2B5EF4-FFF2-40B4-BE49-F238E27FC236}">
                      <a16:creationId xmlns:a16="http://schemas.microsoft.com/office/drawing/2014/main" id="{A4BEAC53-B91F-4850-B347-7338C9FDDD7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2" name="Picture 36">
                  <a:extLst>
                    <a:ext uri="{FF2B5EF4-FFF2-40B4-BE49-F238E27FC236}">
                      <a16:creationId xmlns:a16="http://schemas.microsoft.com/office/drawing/2014/main" id="{C56447BE-E2EC-4F38-BC82-DD207BF9249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3" name="Picture 37">
                  <a:extLst>
                    <a:ext uri="{FF2B5EF4-FFF2-40B4-BE49-F238E27FC236}">
                      <a16:creationId xmlns:a16="http://schemas.microsoft.com/office/drawing/2014/main" id="{672AC2EF-86C5-4578-B099-B920DB45C6B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4" name="Picture 38">
                  <a:extLst>
                    <a:ext uri="{FF2B5EF4-FFF2-40B4-BE49-F238E27FC236}">
                      <a16:creationId xmlns:a16="http://schemas.microsoft.com/office/drawing/2014/main" id="{22C5E5B9-34D4-4F5F-A95E-E4549FDD4A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5" name="Picture 39">
                  <a:extLst>
                    <a:ext uri="{FF2B5EF4-FFF2-40B4-BE49-F238E27FC236}">
                      <a16:creationId xmlns:a16="http://schemas.microsoft.com/office/drawing/2014/main" id="{2048B7C1-EFA1-49C5-B6C0-DB52FC0DE40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6" name="Picture 40">
                  <a:extLst>
                    <a:ext uri="{FF2B5EF4-FFF2-40B4-BE49-F238E27FC236}">
                      <a16:creationId xmlns:a16="http://schemas.microsoft.com/office/drawing/2014/main" id="{9DB76F37-6E40-4A19-96B7-F8D7B6CF0E5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7" name="Picture 41">
                  <a:extLst>
                    <a:ext uri="{FF2B5EF4-FFF2-40B4-BE49-F238E27FC236}">
                      <a16:creationId xmlns:a16="http://schemas.microsoft.com/office/drawing/2014/main" id="{C9A8F69C-5E0C-43BB-B6A3-268115BBB5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 name="Picture 42">
                  <a:extLst>
                    <a:ext uri="{FF2B5EF4-FFF2-40B4-BE49-F238E27FC236}">
                      <a16:creationId xmlns:a16="http://schemas.microsoft.com/office/drawing/2014/main" id="{94D3DB5A-FE18-4046-87AA-C408A91CE87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9" name="Picture 43">
                  <a:extLst>
                    <a:ext uri="{FF2B5EF4-FFF2-40B4-BE49-F238E27FC236}">
                      <a16:creationId xmlns:a16="http://schemas.microsoft.com/office/drawing/2014/main" id="{10D78FFF-8BAB-452A-84EA-4B54276E4A0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0" name="Picture 44">
                  <a:extLst>
                    <a:ext uri="{FF2B5EF4-FFF2-40B4-BE49-F238E27FC236}">
                      <a16:creationId xmlns:a16="http://schemas.microsoft.com/office/drawing/2014/main" id="{413B7673-EC6A-442A-9D48-A2F09A80B9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1" name="Picture 45">
                  <a:extLst>
                    <a:ext uri="{FF2B5EF4-FFF2-40B4-BE49-F238E27FC236}">
                      <a16:creationId xmlns:a16="http://schemas.microsoft.com/office/drawing/2014/main" id="{E7A06781-982C-4826-A1B0-E3E8CB13B84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060" name="Freeform 46">
              <a:extLst>
                <a:ext uri="{FF2B5EF4-FFF2-40B4-BE49-F238E27FC236}">
                  <a16:creationId xmlns:a16="http://schemas.microsoft.com/office/drawing/2014/main" id="{B37E09C6-730C-4B9F-93EC-9E8970F465FE}"/>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81967" name="Freeform 47">
              <a:extLst>
                <a:ext uri="{FF2B5EF4-FFF2-40B4-BE49-F238E27FC236}">
                  <a16:creationId xmlns:a16="http://schemas.microsoft.com/office/drawing/2014/main" id="{D3D146AC-36A6-415A-A129-D8E4288DE921}"/>
                </a:ext>
              </a:extLst>
            </p:cNvPr>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81968" name="Freeform 48">
              <a:extLst>
                <a:ext uri="{FF2B5EF4-FFF2-40B4-BE49-F238E27FC236}">
                  <a16:creationId xmlns:a16="http://schemas.microsoft.com/office/drawing/2014/main" id="{DDB8B81F-BAA3-4524-BBF2-6127A89350DA}"/>
                </a:ext>
              </a:extLst>
            </p:cNvPr>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2063" name="Freeform 49" descr="kimonopat1">
              <a:extLst>
                <a:ext uri="{FF2B5EF4-FFF2-40B4-BE49-F238E27FC236}">
                  <a16:creationId xmlns:a16="http://schemas.microsoft.com/office/drawing/2014/main" id="{36A54C34-219F-462C-B8F6-38E88A3083D2}"/>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064" name="Freeform 50" descr="kimonopat1">
              <a:extLst>
                <a:ext uri="{FF2B5EF4-FFF2-40B4-BE49-F238E27FC236}">
                  <a16:creationId xmlns:a16="http://schemas.microsoft.com/office/drawing/2014/main" id="{FABA5C00-2444-485E-87C6-90E0568B9892}"/>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065" name="Freeform 51">
              <a:extLst>
                <a:ext uri="{FF2B5EF4-FFF2-40B4-BE49-F238E27FC236}">
                  <a16:creationId xmlns:a16="http://schemas.microsoft.com/office/drawing/2014/main" id="{9A768C0C-2E86-48BB-A98C-55DD89F2BBE4}"/>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2066" name="Freeform 52">
              <a:extLst>
                <a:ext uri="{FF2B5EF4-FFF2-40B4-BE49-F238E27FC236}">
                  <a16:creationId xmlns:a16="http://schemas.microsoft.com/office/drawing/2014/main" id="{96AB9273-56EC-4BBB-B6EF-FD646901F019}"/>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1800"/>
            </a:p>
          </p:txBody>
        </p:sp>
        <p:sp>
          <p:nvSpPr>
            <p:cNvPr id="81973" name="Freeform 53">
              <a:extLst>
                <a:ext uri="{FF2B5EF4-FFF2-40B4-BE49-F238E27FC236}">
                  <a16:creationId xmlns:a16="http://schemas.microsoft.com/office/drawing/2014/main" id="{CEE550CB-ABB2-48C0-98BF-6D4A22367D2F}"/>
                </a:ext>
              </a:extLst>
            </p:cNvPr>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2068" name="Rectangle 54">
              <a:extLst>
                <a:ext uri="{FF2B5EF4-FFF2-40B4-BE49-F238E27FC236}">
                  <a16:creationId xmlns:a16="http://schemas.microsoft.com/office/drawing/2014/main" id="{2559376A-10C9-4BBF-AA0A-942BF9B8568E}"/>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kumimoji="1" lang="it-IT" altLang="it-IT" sz="1800"/>
            </a:p>
          </p:txBody>
        </p:sp>
        <p:sp>
          <p:nvSpPr>
            <p:cNvPr id="81975" name="Freeform 55">
              <a:extLst>
                <a:ext uri="{FF2B5EF4-FFF2-40B4-BE49-F238E27FC236}">
                  <a16:creationId xmlns:a16="http://schemas.microsoft.com/office/drawing/2014/main" id="{548557A2-19B8-4839-AE1C-0598E20A0B91}"/>
                </a:ext>
              </a:extLst>
            </p:cNvPr>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sz="1800">
                <a:latin typeface="Arial" charset="0"/>
                <a:cs typeface="Arial" charset="0"/>
              </a:endParaRPr>
            </a:p>
          </p:txBody>
        </p:sp>
        <p:sp>
          <p:nvSpPr>
            <p:cNvPr id="2070" name="AutoShape 56">
              <a:extLst>
                <a:ext uri="{FF2B5EF4-FFF2-40B4-BE49-F238E27FC236}">
                  <a16:creationId xmlns:a16="http://schemas.microsoft.com/office/drawing/2014/main" id="{105F42AF-4BC8-499A-A258-7D89F0A765EA}"/>
                </a:ext>
              </a:extLst>
            </p:cNvPr>
            <p:cNvSpPr>
              <a:spLocks noChangeArrowheads="1"/>
            </p:cNvSpPr>
            <p:nvPr/>
          </p:nvSpPr>
          <p:spPr bwMode="hidden">
            <a:xfrm rot="5400000">
              <a:off x="2724" y="2089"/>
              <a:ext cx="4320" cy="1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it-IT" sz="1800"/>
            </a:p>
          </p:txBody>
        </p:sp>
      </p:grpSp>
      <p:sp>
        <p:nvSpPr>
          <p:cNvPr id="2051" name="Rectangle 57">
            <a:extLst>
              <a:ext uri="{FF2B5EF4-FFF2-40B4-BE49-F238E27FC236}">
                <a16:creationId xmlns:a16="http://schemas.microsoft.com/office/drawing/2014/main" id="{8BF7E303-25EB-4C37-B541-BB597A89469F}"/>
              </a:ext>
            </a:extLst>
          </p:cNvPr>
          <p:cNvSpPr>
            <a:spLocks noGrp="1" noChangeArrowheads="1"/>
          </p:cNvSpPr>
          <p:nvPr>
            <p:ph type="title"/>
          </p:nvPr>
        </p:nvSpPr>
        <p:spPr bwMode="auto">
          <a:xfrm>
            <a:off x="292101" y="227013"/>
            <a:ext cx="9969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2" name="Rectangle 58">
            <a:extLst>
              <a:ext uri="{FF2B5EF4-FFF2-40B4-BE49-F238E27FC236}">
                <a16:creationId xmlns:a16="http://schemas.microsoft.com/office/drawing/2014/main" id="{1756A821-D16E-4E37-B130-F93055AFE3ED}"/>
              </a:ext>
            </a:extLst>
          </p:cNvPr>
          <p:cNvSpPr>
            <a:spLocks noGrp="1" noChangeArrowheads="1"/>
          </p:cNvSpPr>
          <p:nvPr>
            <p:ph type="body" idx="1"/>
          </p:nvPr>
        </p:nvSpPr>
        <p:spPr bwMode="auto">
          <a:xfrm>
            <a:off x="351367" y="1598613"/>
            <a:ext cx="9848851"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1979" name="Rectangle 59">
            <a:extLst>
              <a:ext uri="{FF2B5EF4-FFF2-40B4-BE49-F238E27FC236}">
                <a16:creationId xmlns:a16="http://schemas.microsoft.com/office/drawing/2014/main" id="{3B213489-51E6-4203-A4FF-77487929DB0C}"/>
              </a:ext>
            </a:extLst>
          </p:cNvPr>
          <p:cNvSpPr>
            <a:spLocks noGrp="1" noChangeArrowheads="1"/>
          </p:cNvSpPr>
          <p:nvPr>
            <p:ph type="dt" sz="half" idx="2"/>
          </p:nvPr>
        </p:nvSpPr>
        <p:spPr bwMode="auto">
          <a:xfrm>
            <a:off x="402168" y="6242051"/>
            <a:ext cx="23770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fld id="{B2833D2A-1DAC-4F67-A7FD-1B48768AF7E9}" type="datetimeFigureOut">
              <a:rPr lang="it-IT"/>
              <a:pPr>
                <a:defRPr/>
              </a:pPr>
              <a:t>11/03/20</a:t>
            </a:fld>
            <a:endParaRPr lang="it-IT"/>
          </a:p>
        </p:txBody>
      </p:sp>
      <p:sp>
        <p:nvSpPr>
          <p:cNvPr id="81980" name="Rectangle 60">
            <a:extLst>
              <a:ext uri="{FF2B5EF4-FFF2-40B4-BE49-F238E27FC236}">
                <a16:creationId xmlns:a16="http://schemas.microsoft.com/office/drawing/2014/main" id="{545E4F08-8583-49C3-812D-618D077F6DDD}"/>
              </a:ext>
            </a:extLst>
          </p:cNvPr>
          <p:cNvSpPr>
            <a:spLocks noGrp="1" noChangeArrowheads="1"/>
          </p:cNvSpPr>
          <p:nvPr>
            <p:ph type="ftr" sz="quarter" idx="3"/>
          </p:nvPr>
        </p:nvSpPr>
        <p:spPr bwMode="auto">
          <a:xfrm>
            <a:off x="3009900" y="6248401"/>
            <a:ext cx="4607984"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it-IT"/>
          </a:p>
        </p:txBody>
      </p:sp>
      <p:sp>
        <p:nvSpPr>
          <p:cNvPr id="81981" name="Rectangle 61">
            <a:extLst>
              <a:ext uri="{FF2B5EF4-FFF2-40B4-BE49-F238E27FC236}">
                <a16:creationId xmlns:a16="http://schemas.microsoft.com/office/drawing/2014/main" id="{A2E06948-601A-4B5A-983F-1BA2124B7A53}"/>
              </a:ext>
            </a:extLst>
          </p:cNvPr>
          <p:cNvSpPr>
            <a:spLocks noGrp="1" noChangeArrowheads="1"/>
          </p:cNvSpPr>
          <p:nvPr>
            <p:ph type="sldNum" sz="quarter" idx="4"/>
          </p:nvPr>
        </p:nvSpPr>
        <p:spPr bwMode="auto">
          <a:xfrm>
            <a:off x="7823201" y="6248401"/>
            <a:ext cx="234103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1B101447-706F-4E4B-A758-097D581B8FE5}" type="slidenum">
              <a:rPr lang="it-IT" altLang="it-IT"/>
              <a:pPr/>
              <a:t>‹N›</a:t>
            </a:fld>
            <a:endParaRPr lang="it-IT" altLang="it-IT"/>
          </a:p>
        </p:txBody>
      </p:sp>
    </p:spTree>
    <p:extLst>
      <p:ext uri="{BB962C8B-B14F-4D97-AF65-F5344CB8AC3E}">
        <p14:creationId xmlns:p14="http://schemas.microsoft.com/office/powerpoint/2010/main" val="29361317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289DC253-4B00-4474-8DDE-2511CFE5861E}"/>
              </a:ext>
            </a:extLst>
          </p:cNvPr>
          <p:cNvSpPr>
            <a:spLocks noGrp="1"/>
          </p:cNvSpPr>
          <p:nvPr>
            <p:ph type="title"/>
          </p:nvPr>
        </p:nvSpPr>
        <p:spPr>
          <a:xfrm>
            <a:off x="321733" y="981091"/>
            <a:ext cx="4092951" cy="1624457"/>
          </a:xfrm>
        </p:spPr>
        <p:txBody>
          <a:bodyPr>
            <a:noAutofit/>
          </a:bodyPr>
          <a:lstStyle/>
          <a:p>
            <a:r>
              <a:rPr lang="it-IT" sz="4000" b="1" dirty="0">
                <a:solidFill>
                  <a:schemeClr val="bg1"/>
                </a:solidFill>
              </a:rPr>
              <a:t>Water </a:t>
            </a:r>
            <a:r>
              <a:rPr lang="it-IT" sz="4000" b="1" dirty="0" err="1">
                <a:solidFill>
                  <a:schemeClr val="bg1"/>
                </a:solidFill>
              </a:rPr>
              <a:t>between</a:t>
            </a:r>
            <a:r>
              <a:rPr lang="it-IT" sz="4000" b="1" dirty="0">
                <a:solidFill>
                  <a:schemeClr val="bg1"/>
                </a:solidFill>
              </a:rPr>
              <a:t> </a:t>
            </a:r>
            <a:r>
              <a:rPr lang="it-IT" sz="4000" b="1" dirty="0" err="1">
                <a:solidFill>
                  <a:schemeClr val="bg1"/>
                </a:solidFill>
              </a:rPr>
              <a:t>Alchemy</a:t>
            </a:r>
            <a:r>
              <a:rPr lang="it-IT" sz="4000" b="1" dirty="0">
                <a:solidFill>
                  <a:schemeClr val="bg1"/>
                </a:solidFill>
              </a:rPr>
              <a:t> and </a:t>
            </a:r>
            <a:r>
              <a:rPr lang="it-IT" sz="4000" b="1" dirty="0" err="1">
                <a:solidFill>
                  <a:schemeClr val="bg1"/>
                </a:solidFill>
              </a:rPr>
              <a:t>Chemistry</a:t>
            </a:r>
            <a:endParaRPr lang="it-IT" sz="4000" b="1" dirty="0">
              <a:solidFill>
                <a:schemeClr val="bg1"/>
              </a:solidFill>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CAE3BFD9-B5A5-4DE9-B70A-F2ADA16B2D70}"/>
              </a:ext>
            </a:extLst>
          </p:cNvPr>
          <p:cNvSpPr>
            <a:spLocks noGrp="1"/>
          </p:cNvSpPr>
          <p:nvPr>
            <p:ph idx="1"/>
          </p:nvPr>
        </p:nvSpPr>
        <p:spPr>
          <a:xfrm>
            <a:off x="321733" y="2834809"/>
            <a:ext cx="2005357" cy="507831"/>
          </a:xfrm>
        </p:spPr>
        <p:txBody>
          <a:bodyPr wrap="none" anchor="t">
            <a:spAutoFit/>
          </a:bodyPr>
          <a:lstStyle/>
          <a:p>
            <a:pPr>
              <a:spcBef>
                <a:spcPts val="0"/>
              </a:spcBef>
            </a:pPr>
            <a:r>
              <a:rPr lang="it-IT" sz="1600" dirty="0">
                <a:solidFill>
                  <a:schemeClr val="bg1"/>
                </a:solidFill>
              </a:rPr>
              <a:t>Prof. Patrizio Carrai</a:t>
            </a:r>
          </a:p>
          <a:p>
            <a:pPr marL="230188" indent="0">
              <a:spcBef>
                <a:spcPts val="0"/>
              </a:spcBef>
              <a:buNone/>
            </a:pPr>
            <a:r>
              <a:rPr lang="it-IT" sz="1400" dirty="0">
                <a:solidFill>
                  <a:schemeClr val="bg1"/>
                </a:solidFill>
              </a:rPr>
              <a:t>Università di Pisa</a:t>
            </a:r>
          </a:p>
        </p:txBody>
      </p:sp>
      <p:pic>
        <p:nvPicPr>
          <p:cNvPr id="7" name="Immagine 6">
            <a:extLst>
              <a:ext uri="{FF2B5EF4-FFF2-40B4-BE49-F238E27FC236}">
                <a16:creationId xmlns:a16="http://schemas.microsoft.com/office/drawing/2014/main" id="{D8DED954-4CD5-3944-8D7C-5963C9096E58}"/>
              </a:ext>
            </a:extLst>
          </p:cNvPr>
          <p:cNvPicPr>
            <a:picLocks noChangeAspect="1"/>
          </p:cNvPicPr>
          <p:nvPr/>
        </p:nvPicPr>
        <p:blipFill rotWithShape="1">
          <a:blip r:embed="rId2"/>
          <a:srcRect l="1412"/>
          <a:stretch/>
        </p:blipFill>
        <p:spPr>
          <a:xfrm>
            <a:off x="5475318" y="467256"/>
            <a:ext cx="5999015" cy="5766440"/>
          </a:xfrm>
          <a:prstGeom prst="rect">
            <a:avLst/>
          </a:prstGeom>
        </p:spPr>
      </p:pic>
    </p:spTree>
    <p:extLst>
      <p:ext uri="{BB962C8B-B14F-4D97-AF65-F5344CB8AC3E}">
        <p14:creationId xmlns:p14="http://schemas.microsoft.com/office/powerpoint/2010/main" val="218869542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7D211-6625-4C4D-BEA9-F5F2F160C10C}"/>
              </a:ext>
            </a:extLst>
          </p:cNvPr>
          <p:cNvSpPr>
            <a:spLocks noGrp="1"/>
          </p:cNvSpPr>
          <p:nvPr>
            <p:ph type="title"/>
          </p:nvPr>
        </p:nvSpPr>
        <p:spPr>
          <a:xfrm>
            <a:off x="215153" y="149972"/>
            <a:ext cx="10515600" cy="1325563"/>
          </a:xfrm>
        </p:spPr>
        <p:txBody>
          <a:bodyPr/>
          <a:lstStyle/>
          <a:p>
            <a:r>
              <a:rPr lang="it-IT" dirty="0"/>
              <a:t>Eraclito</a:t>
            </a:r>
          </a:p>
        </p:txBody>
      </p:sp>
      <p:sp>
        <p:nvSpPr>
          <p:cNvPr id="3" name="Segnaposto contenuto 2">
            <a:extLst>
              <a:ext uri="{FF2B5EF4-FFF2-40B4-BE49-F238E27FC236}">
                <a16:creationId xmlns:a16="http://schemas.microsoft.com/office/drawing/2014/main" id="{103F198F-3FF4-4EF0-B4AA-2723A1340B46}"/>
              </a:ext>
            </a:extLst>
          </p:cNvPr>
          <p:cNvSpPr>
            <a:spLocks noGrp="1"/>
          </p:cNvSpPr>
          <p:nvPr>
            <p:ph idx="1"/>
          </p:nvPr>
        </p:nvSpPr>
        <p:spPr>
          <a:xfrm>
            <a:off x="215153" y="1825625"/>
            <a:ext cx="11761694" cy="4351338"/>
          </a:xfrm>
        </p:spPr>
        <p:txBody>
          <a:bodyPr>
            <a:noAutofit/>
          </a:bodyPr>
          <a:lstStyle/>
          <a:p>
            <a:pPr marL="363538" indent="-363538">
              <a:lnSpc>
                <a:spcPct val="110000"/>
              </a:lnSpc>
              <a:spcBef>
                <a:spcPts val="0"/>
              </a:spcBef>
            </a:pPr>
            <a:r>
              <a:rPr lang="it-IT" dirty="0"/>
              <a:t>Nonostante identifichi come </a:t>
            </a:r>
            <a:r>
              <a:rPr lang="el-GR" dirty="0" err="1"/>
              <a:t>ἀρχή</a:t>
            </a:r>
            <a:r>
              <a:rPr lang="it-IT" dirty="0"/>
              <a:t> (principio generatore) il fuoco, anche per Eraclito di Efeso l’acqua ricopre un ruolo di primaria importanza tanto che viene utilizzata in diversi casi per spiegare la sua teoria sul divenire delle cose, il famoso </a:t>
            </a:r>
            <a:r>
              <a:rPr lang="el-GR" i="1" dirty="0"/>
              <a:t>πάντα </a:t>
            </a:r>
            <a:r>
              <a:rPr lang="el-GR" i="1" dirty="0" err="1"/>
              <a:t>ῥεῖ</a:t>
            </a:r>
            <a:r>
              <a:rPr lang="el-GR" i="1" dirty="0"/>
              <a:t> </a:t>
            </a:r>
            <a:r>
              <a:rPr lang="el-GR" i="1" dirty="0" err="1"/>
              <a:t>ὡς</a:t>
            </a:r>
            <a:r>
              <a:rPr lang="el-GR" i="1" dirty="0"/>
              <a:t> ποταμός</a:t>
            </a:r>
            <a:r>
              <a:rPr lang="it-IT" dirty="0"/>
              <a:t> («tutto scorre come un fiume»). Il divenire viene infatti presentato come un flusso d’acqua, come un eterno fluire in cui ogni cosa è soggetta al tempo e alla sua relativa trasformazione. Eraclito chiarisce meglio il suo pensiero in alcuni frammenti in cui ancora una volta l’acqua è l’elemento chiave: “nello stesso fiume non si può scendere due volte”, “negli stessi fiumi entriamo e non entriamo, siamo e non siamo”, “su quanti entrano negli stessi fiumi acque diverse e ancora diverse scorrono”.</a:t>
            </a:r>
          </a:p>
        </p:txBody>
      </p:sp>
      <p:pic>
        <p:nvPicPr>
          <p:cNvPr id="5" name="Immagine 4">
            <a:extLst>
              <a:ext uri="{FF2B5EF4-FFF2-40B4-BE49-F238E27FC236}">
                <a16:creationId xmlns:a16="http://schemas.microsoft.com/office/drawing/2014/main" id="{8DA14F75-A38D-46A4-AB8C-62BC2D9D0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594" y="494506"/>
            <a:ext cx="2485099" cy="1317856"/>
          </a:xfrm>
          <a:prstGeom prst="rect">
            <a:avLst/>
          </a:prstGeom>
        </p:spPr>
      </p:pic>
    </p:spTree>
    <p:extLst>
      <p:ext uri="{BB962C8B-B14F-4D97-AF65-F5344CB8AC3E}">
        <p14:creationId xmlns:p14="http://schemas.microsoft.com/office/powerpoint/2010/main" val="322556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EC488-18B3-4BE8-AFF3-C06A6944BFAC}"/>
              </a:ext>
            </a:extLst>
          </p:cNvPr>
          <p:cNvSpPr>
            <a:spLocks noGrp="1"/>
          </p:cNvSpPr>
          <p:nvPr>
            <p:ph type="title"/>
          </p:nvPr>
        </p:nvSpPr>
        <p:spPr/>
        <p:txBody>
          <a:bodyPr/>
          <a:lstStyle/>
          <a:p>
            <a:r>
              <a:rPr lang="it-IT" dirty="0"/>
              <a:t>Ippocrate   </a:t>
            </a:r>
          </a:p>
        </p:txBody>
      </p:sp>
      <p:sp>
        <p:nvSpPr>
          <p:cNvPr id="3" name="Segnaposto contenuto 2">
            <a:extLst>
              <a:ext uri="{FF2B5EF4-FFF2-40B4-BE49-F238E27FC236}">
                <a16:creationId xmlns:a16="http://schemas.microsoft.com/office/drawing/2014/main" id="{01726B70-030D-46BB-81E3-7B890BA29BCA}"/>
              </a:ext>
            </a:extLst>
          </p:cNvPr>
          <p:cNvSpPr>
            <a:spLocks noGrp="1"/>
          </p:cNvSpPr>
          <p:nvPr>
            <p:ph idx="1"/>
          </p:nvPr>
        </p:nvSpPr>
        <p:spPr/>
        <p:txBody>
          <a:bodyPr>
            <a:normAutofit fontScale="85000" lnSpcReduction="10000"/>
          </a:bodyPr>
          <a:lstStyle/>
          <a:p>
            <a:pPr marL="363538" indent="-363538">
              <a:lnSpc>
                <a:spcPct val="110000"/>
              </a:lnSpc>
              <a:spcBef>
                <a:spcPts val="0"/>
              </a:spcBef>
            </a:pPr>
            <a:r>
              <a:rPr lang="it-IT" dirty="0"/>
              <a:t>Ippocrate di </a:t>
            </a:r>
            <a:r>
              <a:rPr lang="it-IT" dirty="0" err="1"/>
              <a:t>Coos</a:t>
            </a:r>
            <a:r>
              <a:rPr lang="it-IT" dirty="0"/>
              <a:t> descrisse la qualità delle acque, vedendo in questo elemento primordiale una delle quattro componenti della natura umana. Partendo dalle caratteristiche di ognuna individuò una mappatura delle malattie che affliggevano le varie popolazioni basandosi sulla tipologia delle acque presenti sul territorio: pessime sono da considerarsi le acque paludose che comportano “milza ingrossata e congesta e ventre duro, piano e caldo”, di medio valore sono le acque minerali mentre le migliori sono sicuramente le acque di sorgente perché “esse in estate sono fresche e in inverno tiepide”. Come spiega infatti nella sua opera “Aria, acqua e luoghi”, ciascun malato può essere in grado, assumendo la giusta acqua, di ottenere vantaggi per la propria salute. Si può affermare quindi che Ippocrate fosse il primo vero scienziato delle acque.</a:t>
            </a:r>
          </a:p>
        </p:txBody>
      </p:sp>
      <p:pic>
        <p:nvPicPr>
          <p:cNvPr id="5" name="Immagine 4">
            <a:extLst>
              <a:ext uri="{FF2B5EF4-FFF2-40B4-BE49-F238E27FC236}">
                <a16:creationId xmlns:a16="http://schemas.microsoft.com/office/drawing/2014/main" id="{1A742EF7-CC25-4A27-9428-65B1967FF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441" y="203683"/>
            <a:ext cx="1612609" cy="1648445"/>
          </a:xfrm>
          <a:prstGeom prst="rect">
            <a:avLst/>
          </a:prstGeom>
        </p:spPr>
      </p:pic>
    </p:spTree>
    <p:extLst>
      <p:ext uri="{BB962C8B-B14F-4D97-AF65-F5344CB8AC3E}">
        <p14:creationId xmlns:p14="http://schemas.microsoft.com/office/powerpoint/2010/main" val="190701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7E71C85E-79BF-4193-B7F7-8F3F49019D96}"/>
              </a:ext>
            </a:extLst>
          </p:cNvPr>
          <p:cNvSpPr>
            <a:spLocks noGrp="1"/>
          </p:cNvSpPr>
          <p:nvPr>
            <p:ph type="title"/>
          </p:nvPr>
        </p:nvSpPr>
        <p:spPr/>
        <p:txBody>
          <a:bodyPr/>
          <a:lstStyle/>
          <a:p>
            <a:r>
              <a:rPr lang="it-IT" altLang="it-IT"/>
              <a:t>L’acqua nella bibbia</a:t>
            </a:r>
          </a:p>
        </p:txBody>
      </p:sp>
      <p:sp>
        <p:nvSpPr>
          <p:cNvPr id="31747" name="Segnaposto contenuto 2">
            <a:extLst>
              <a:ext uri="{FF2B5EF4-FFF2-40B4-BE49-F238E27FC236}">
                <a16:creationId xmlns:a16="http://schemas.microsoft.com/office/drawing/2014/main" id="{2E9F4740-0F0A-416B-9962-D9807A887F50}"/>
              </a:ext>
            </a:extLst>
          </p:cNvPr>
          <p:cNvSpPr>
            <a:spLocks noGrp="1"/>
          </p:cNvSpPr>
          <p:nvPr>
            <p:ph idx="1"/>
          </p:nvPr>
        </p:nvSpPr>
        <p:spPr/>
        <p:txBody>
          <a:bodyPr/>
          <a:lstStyle/>
          <a:p>
            <a:r>
              <a:rPr lang="it-IT" altLang="it-IT" dirty="0">
                <a:latin typeface="Arial" panose="020B0604020202020204" pitchFamily="34" charset="0"/>
                <a:cs typeface="Arial" panose="020B0604020202020204" pitchFamily="34" charset="0"/>
              </a:rPr>
              <a:t>Nel principio Dio creò i cieli e la terra.</a:t>
            </a:r>
          </a:p>
          <a:p>
            <a:r>
              <a:rPr lang="it-IT" altLang="it-IT" dirty="0">
                <a:latin typeface="Arial" panose="020B0604020202020204" pitchFamily="34" charset="0"/>
                <a:cs typeface="Arial" panose="020B0604020202020204" pitchFamily="34" charset="0"/>
              </a:rPr>
              <a:t>La terra era informe e vuota, le tenebre coprivano la faccia dell'abisso e lo Spirito di Dio aleggiava sulla </a:t>
            </a:r>
            <a:r>
              <a:rPr lang="it-IT" altLang="it-IT" dirty="0">
                <a:solidFill>
                  <a:srgbClr val="FF0000"/>
                </a:solidFill>
                <a:latin typeface="Arial" panose="020B0604020202020204" pitchFamily="34" charset="0"/>
                <a:cs typeface="Arial" panose="020B0604020202020204" pitchFamily="34" charset="0"/>
              </a:rPr>
              <a:t>superficie delle acque</a:t>
            </a:r>
            <a:r>
              <a:rPr lang="it-IT" altLang="it-IT" dirty="0">
                <a:latin typeface="Arial" panose="020B0604020202020204" pitchFamily="34" charset="0"/>
                <a:cs typeface="Arial" panose="020B0604020202020204" pitchFamily="34" charset="0"/>
              </a:rPr>
              <a:t>.</a:t>
            </a: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Poi Dio disse: «Vi sia una distesa tra le acque, che separi le acque dalle acque». Dio fece la distesa e separò le acque che erano sotto la distesa dalle acque che erano sopra la distesa. E così fu. </a:t>
            </a:r>
          </a:p>
          <a:p>
            <a:r>
              <a:rPr lang="it-IT" altLang="it-IT" dirty="0">
                <a:latin typeface="Arial" panose="020B0604020202020204" pitchFamily="34" charset="0"/>
                <a:cs typeface="Arial" panose="020B0604020202020204" pitchFamily="34" charset="0"/>
              </a:rPr>
              <a:t> Dio chiamò la distesa «cielo»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a:extLst>
              <a:ext uri="{FF2B5EF4-FFF2-40B4-BE49-F238E27FC236}">
                <a16:creationId xmlns:a16="http://schemas.microsoft.com/office/drawing/2014/main" id="{B27087D3-2659-4E1B-AC2A-6855C5304A4D}"/>
              </a:ext>
            </a:extLst>
          </p:cNvPr>
          <p:cNvSpPr>
            <a:spLocks noGrp="1"/>
          </p:cNvSpPr>
          <p:nvPr>
            <p:ph type="title"/>
          </p:nvPr>
        </p:nvSpPr>
        <p:spPr/>
        <p:txBody>
          <a:bodyPr/>
          <a:lstStyle/>
          <a:p>
            <a:r>
              <a:rPr lang="it-IT" altLang="it-IT"/>
              <a:t>Le varie visioni</a:t>
            </a:r>
          </a:p>
        </p:txBody>
      </p:sp>
      <p:sp>
        <p:nvSpPr>
          <p:cNvPr id="28675" name="Segnaposto contenuto 2">
            <a:extLst>
              <a:ext uri="{FF2B5EF4-FFF2-40B4-BE49-F238E27FC236}">
                <a16:creationId xmlns:a16="http://schemas.microsoft.com/office/drawing/2014/main" id="{60F5B48E-942C-47D3-BCB4-EABED4F73DBA}"/>
              </a:ext>
            </a:extLst>
          </p:cNvPr>
          <p:cNvSpPr>
            <a:spLocks noGrp="1"/>
          </p:cNvSpPr>
          <p:nvPr>
            <p:ph idx="1"/>
          </p:nvPr>
        </p:nvSpPr>
        <p:spPr/>
        <p:txBody>
          <a:bodyPr/>
          <a:lstStyle/>
          <a:p>
            <a:pPr marL="363538" indent="-363538">
              <a:defRPr/>
            </a:pPr>
            <a:r>
              <a:rPr lang="it-IT" dirty="0"/>
              <a:t>Egizia: </a:t>
            </a:r>
            <a:r>
              <a:rPr lang="it-IT" dirty="0" err="1"/>
              <a:t>Nun</a:t>
            </a:r>
            <a:r>
              <a:rPr lang="it-IT" dirty="0"/>
              <a:t>: l’acqua oscura ed abissale che potenzialmente contiene tutte le cose che sono fuse tra di loro</a:t>
            </a:r>
          </a:p>
          <a:p>
            <a:pPr marL="363538" indent="-363538">
              <a:defRPr/>
            </a:pPr>
            <a:r>
              <a:rPr lang="it-IT" dirty="0"/>
              <a:t>Asia: Il grande oceano che avvolge tutto</a:t>
            </a:r>
          </a:p>
          <a:p>
            <a:pPr marL="363538" indent="-363538">
              <a:defRPr/>
            </a:pPr>
            <a:r>
              <a:rPr lang="it-IT" dirty="0"/>
              <a:t>America: L’acqua di sopra e l’acqua di sotto</a:t>
            </a:r>
          </a:p>
          <a:p>
            <a:pPr marL="0" indent="0">
              <a:buNone/>
              <a:defRPr/>
            </a:pP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a:extLst>
              <a:ext uri="{FF2B5EF4-FFF2-40B4-BE49-F238E27FC236}">
                <a16:creationId xmlns:a16="http://schemas.microsoft.com/office/drawing/2014/main" id="{9A08449B-8DC1-4B9D-A772-F6A9CAAF7638}"/>
              </a:ext>
            </a:extLst>
          </p:cNvPr>
          <p:cNvSpPr>
            <a:spLocks noGrp="1"/>
          </p:cNvSpPr>
          <p:nvPr>
            <p:ph type="title"/>
          </p:nvPr>
        </p:nvSpPr>
        <p:spPr/>
        <p:txBody>
          <a:bodyPr/>
          <a:lstStyle/>
          <a:p>
            <a:r>
              <a:rPr lang="it-IT" altLang="it-IT" dirty="0"/>
              <a:t>Sumeri</a:t>
            </a:r>
          </a:p>
        </p:txBody>
      </p:sp>
      <p:sp>
        <p:nvSpPr>
          <p:cNvPr id="54275" name="Segnaposto contenuto 2">
            <a:extLst>
              <a:ext uri="{FF2B5EF4-FFF2-40B4-BE49-F238E27FC236}">
                <a16:creationId xmlns:a16="http://schemas.microsoft.com/office/drawing/2014/main" id="{306E4F04-B819-4FD1-B33B-9634674777A9}"/>
              </a:ext>
            </a:extLst>
          </p:cNvPr>
          <p:cNvSpPr>
            <a:spLocks noGrp="1"/>
          </p:cNvSpPr>
          <p:nvPr>
            <p:ph idx="1"/>
          </p:nvPr>
        </p:nvSpPr>
        <p:spPr/>
        <p:txBody>
          <a:bodyPr/>
          <a:lstStyle/>
          <a:p>
            <a:pPr marL="363538" indent="-363538"/>
            <a:r>
              <a:rPr lang="it-IT" altLang="it-IT" sz="2800" dirty="0"/>
              <a:t>L’universo visibile si presentava sotto forma di semisfera, alla cui base c’era la terra e sopra c’era il cielo. Questa semisfera si chiamava An-</a:t>
            </a:r>
            <a:r>
              <a:rPr lang="it-IT" altLang="it-IT" sz="2800" dirty="0" err="1"/>
              <a:t>Ki</a:t>
            </a:r>
            <a:r>
              <a:rPr lang="it-IT" altLang="it-IT" sz="2800" dirty="0"/>
              <a:t> (An= cielo, </a:t>
            </a:r>
            <a:r>
              <a:rPr lang="it-IT" altLang="it-IT" sz="2800" dirty="0" err="1"/>
              <a:t>Ki</a:t>
            </a:r>
            <a:r>
              <a:rPr lang="it-IT" altLang="it-IT" sz="2800" dirty="0"/>
              <a:t>= terra). Intorno alla terra c’era il mare e al di sotto di questo mare, nella parte diametralmente opposta al cielo, vi erano gli inferi che loro denominavano </a:t>
            </a:r>
            <a:r>
              <a:rPr lang="it-IT" altLang="it-IT" sz="2800" dirty="0" err="1"/>
              <a:t>Kur</a:t>
            </a:r>
            <a:r>
              <a:rPr lang="it-IT" altLang="it-IT" sz="2800" dirty="0"/>
              <a:t>. Oltre al mare, tra il cielo e la terra loro posizionavano il vento, </a:t>
            </a:r>
            <a:r>
              <a:rPr lang="it-IT" altLang="it-IT" sz="2800" dirty="0" err="1"/>
              <a:t>lil</a:t>
            </a:r>
            <a:r>
              <a:rPr lang="it-IT" altLang="it-IT" sz="2800" dirty="0"/>
              <a:t>, vocabolo che significa anche soffio, aria, spirito.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a:extLst>
              <a:ext uri="{FF2B5EF4-FFF2-40B4-BE49-F238E27FC236}">
                <a16:creationId xmlns:a16="http://schemas.microsoft.com/office/drawing/2014/main" id="{1FB8DB13-2EDA-49A3-B36F-8BFF29B94961}"/>
              </a:ext>
            </a:extLst>
          </p:cNvPr>
          <p:cNvSpPr>
            <a:spLocks noGrp="1"/>
          </p:cNvSpPr>
          <p:nvPr>
            <p:ph type="title"/>
          </p:nvPr>
        </p:nvSpPr>
        <p:spPr/>
        <p:txBody>
          <a:bodyPr/>
          <a:lstStyle/>
          <a:p>
            <a:r>
              <a:rPr lang="it-IT" altLang="it-IT" dirty="0"/>
              <a:t>Testi Veda</a:t>
            </a:r>
          </a:p>
        </p:txBody>
      </p:sp>
      <p:sp>
        <p:nvSpPr>
          <p:cNvPr id="55299" name="Segnaposto contenuto 2">
            <a:extLst>
              <a:ext uri="{FF2B5EF4-FFF2-40B4-BE49-F238E27FC236}">
                <a16:creationId xmlns:a16="http://schemas.microsoft.com/office/drawing/2014/main" id="{5810EBD3-A6BF-42CA-8F6A-C7DE1F503919}"/>
              </a:ext>
            </a:extLst>
          </p:cNvPr>
          <p:cNvSpPr>
            <a:spLocks noGrp="1"/>
          </p:cNvSpPr>
          <p:nvPr>
            <p:ph idx="1"/>
          </p:nvPr>
        </p:nvSpPr>
        <p:spPr/>
        <p:txBody>
          <a:bodyPr/>
          <a:lstStyle/>
          <a:p>
            <a:pPr marL="363538" indent="-363538"/>
            <a:r>
              <a:rPr lang="it-IT" altLang="it-IT" dirty="0"/>
              <a:t>I testi indù descrivono che </a:t>
            </a:r>
            <a:r>
              <a:rPr lang="it-IT" altLang="it-IT" i="1" dirty="0" err="1"/>
              <a:t>Maha-visnu</a:t>
            </a:r>
            <a:r>
              <a:rPr lang="it-IT" altLang="it-IT" dirty="0"/>
              <a:t> (originato a sua volta dal dio </a:t>
            </a:r>
            <a:r>
              <a:rPr lang="it-IT" altLang="it-IT" dirty="0" err="1"/>
              <a:t>Krishna</a:t>
            </a:r>
            <a:r>
              <a:rPr lang="it-IT" altLang="it-IT" dirty="0"/>
              <a:t>) giace nell’</a:t>
            </a:r>
            <a:r>
              <a:rPr lang="it-IT" altLang="it-IT" i="1" dirty="0"/>
              <a:t>oceano causale</a:t>
            </a:r>
            <a:r>
              <a:rPr lang="it-IT" altLang="it-IT" dirty="0"/>
              <a:t> e quando espira innumerevoli universi vengono emessi dai pori della sua pelle, quando inspira gli universi sono riportati entro il suo corpo</a:t>
            </a:r>
          </a:p>
          <a:p>
            <a:pPr marL="363538" indent="-363538"/>
            <a:r>
              <a:rPr lang="it-IT" altLang="it-IT" dirty="0"/>
              <a:t>È il ritmo ciclico</a:t>
            </a:r>
          </a:p>
          <a:p>
            <a:r>
              <a:rPr lang="it-IT" altLang="it-IT" dirty="0"/>
              <a:t>Ipotesi molto simile al vuoto quantistico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1057D69A-B8A0-479F-970F-BE28BB764645}"/>
              </a:ext>
            </a:extLst>
          </p:cNvPr>
          <p:cNvSpPr>
            <a:spLocks noGrp="1"/>
          </p:cNvSpPr>
          <p:nvPr>
            <p:ph type="title"/>
          </p:nvPr>
        </p:nvSpPr>
        <p:spPr/>
        <p:txBody>
          <a:bodyPr/>
          <a:lstStyle/>
          <a:p>
            <a:r>
              <a:rPr lang="it-IT" altLang="it-IT"/>
              <a:t>L’acqua terapeutica</a:t>
            </a:r>
          </a:p>
        </p:txBody>
      </p:sp>
      <p:sp>
        <p:nvSpPr>
          <p:cNvPr id="32771" name="Segnaposto contenuto 2">
            <a:extLst>
              <a:ext uri="{FF2B5EF4-FFF2-40B4-BE49-F238E27FC236}">
                <a16:creationId xmlns:a16="http://schemas.microsoft.com/office/drawing/2014/main" id="{8A197A82-A7DD-46F1-AB4D-3198740DB9F2}"/>
              </a:ext>
            </a:extLst>
          </p:cNvPr>
          <p:cNvSpPr>
            <a:spLocks noGrp="1"/>
          </p:cNvSpPr>
          <p:nvPr>
            <p:ph idx="1"/>
          </p:nvPr>
        </p:nvSpPr>
        <p:spPr/>
        <p:txBody>
          <a:bodyPr>
            <a:normAutofit/>
          </a:bodyPr>
          <a:lstStyle/>
          <a:p>
            <a:pPr marL="363538" indent="-363538">
              <a:buFont typeface="Wingdings" pitchFamily="2" charset="2"/>
              <a:buChar char="q"/>
            </a:pPr>
            <a:r>
              <a:rPr lang="it-IT" altLang="it-IT" sz="2800" dirty="0">
                <a:latin typeface="Arial" panose="020B0604020202020204" pitchFamily="34" charset="0"/>
                <a:cs typeface="Arial" panose="020B0604020202020204" pitchFamily="34" charset="0"/>
              </a:rPr>
              <a:t>Nei secoli passati Esculapio ha utilizzato l’acqua  a scopo terapeutico decantandone le qualità terapeutiche:</a:t>
            </a:r>
          </a:p>
          <a:p>
            <a:pPr marL="1079500" indent="-360000">
              <a:buFont typeface="Wingdings" pitchFamily="2" charset="2"/>
              <a:buChar char="Ø"/>
            </a:pPr>
            <a:r>
              <a:rPr lang="it-IT" altLang="it-IT" sz="2800" dirty="0">
                <a:latin typeface="Arial" panose="020B0604020202020204" pitchFamily="34" charset="0"/>
                <a:cs typeface="Arial" panose="020B0604020202020204" pitchFamily="34" charset="0"/>
              </a:rPr>
              <a:t>“L’acqua purifica il corpo e fa scorrere con maggior fluidità il sangue nelle vene”</a:t>
            </a:r>
          </a:p>
          <a:p>
            <a:pPr marL="1079500" indent="-360000">
              <a:buFont typeface="Wingdings" pitchFamily="2" charset="2"/>
              <a:buChar char="Ø"/>
            </a:pPr>
            <a:r>
              <a:rPr lang="it-IT" altLang="it-IT" sz="2800" dirty="0">
                <a:latin typeface="Arial" panose="020B0604020202020204" pitchFamily="34" charset="0"/>
                <a:cs typeface="Arial" panose="020B0604020202020204" pitchFamily="34" charset="0"/>
              </a:rPr>
              <a:t>I Romani utilizzavano le terme</a:t>
            </a:r>
          </a:p>
          <a:p>
            <a:pPr marL="1079500" indent="-360000">
              <a:buFont typeface="Wingdings" pitchFamily="2" charset="2"/>
              <a:buChar char="Ø"/>
            </a:pPr>
            <a:r>
              <a:rPr lang="it-IT" altLang="it-IT" sz="2800" dirty="0">
                <a:latin typeface="Arial" panose="020B0604020202020204" pitchFamily="34" charset="0"/>
                <a:cs typeface="Arial" panose="020B0604020202020204" pitchFamily="34" charset="0"/>
              </a:rPr>
              <a:t>Il parto nell’acqua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BF0A4E7F-516A-4268-BEDC-9AADD51CF579}"/>
              </a:ext>
            </a:extLst>
          </p:cNvPr>
          <p:cNvSpPr>
            <a:spLocks noGrp="1"/>
          </p:cNvSpPr>
          <p:nvPr>
            <p:ph type="title"/>
          </p:nvPr>
        </p:nvSpPr>
        <p:spPr/>
        <p:txBody>
          <a:bodyPr/>
          <a:lstStyle/>
          <a:p>
            <a:r>
              <a:rPr lang="it-IT" altLang="it-IT"/>
              <a:t>Esempi  terapeutici</a:t>
            </a:r>
          </a:p>
        </p:txBody>
      </p:sp>
      <p:sp>
        <p:nvSpPr>
          <p:cNvPr id="33795" name="Segnaposto contenuto 2">
            <a:extLst>
              <a:ext uri="{FF2B5EF4-FFF2-40B4-BE49-F238E27FC236}">
                <a16:creationId xmlns:a16="http://schemas.microsoft.com/office/drawing/2014/main" id="{D52C00A3-4557-4319-BC6B-9943D3DE3031}"/>
              </a:ext>
            </a:extLst>
          </p:cNvPr>
          <p:cNvSpPr>
            <a:spLocks noGrp="1"/>
          </p:cNvSpPr>
          <p:nvPr>
            <p:ph idx="1"/>
          </p:nvPr>
        </p:nvSpPr>
        <p:spPr>
          <a:xfrm>
            <a:off x="684211" y="685800"/>
            <a:ext cx="10207907" cy="3615267"/>
          </a:xfrm>
        </p:spPr>
        <p:txBody>
          <a:bodyPr>
            <a:normAutofit/>
          </a:bodyPr>
          <a:lstStyle/>
          <a:p>
            <a:pPr marL="363538" indent="-363538"/>
            <a:r>
              <a:rPr lang="it-IT" altLang="it-IT" sz="3200" dirty="0">
                <a:latin typeface="Arial" panose="020B0604020202020204" pitchFamily="34" charset="0"/>
                <a:cs typeface="Arial" panose="020B0604020202020204" pitchFamily="34" charset="0"/>
              </a:rPr>
              <a:t>Acque arsenicali - ferrose - depressione</a:t>
            </a:r>
          </a:p>
          <a:p>
            <a:pPr marL="363538" indent="-363538"/>
            <a:r>
              <a:rPr lang="it-IT" altLang="it-IT" sz="3200" dirty="0">
                <a:latin typeface="Arial" panose="020B0604020202020204" pitchFamily="34" charset="0"/>
                <a:cs typeface="Arial" panose="020B0604020202020204" pitchFamily="34" charset="0"/>
              </a:rPr>
              <a:t>Acque radioattive - ansia</a:t>
            </a:r>
          </a:p>
          <a:p>
            <a:pPr marL="363538" indent="-363538"/>
            <a:r>
              <a:rPr lang="it-IT" altLang="it-IT" sz="3200" dirty="0">
                <a:latin typeface="Arial" panose="020B0604020202020204" pitchFamily="34" charset="0"/>
                <a:cs typeface="Arial" panose="020B0604020202020204" pitchFamily="34" charset="0"/>
              </a:rPr>
              <a:t>Salso-bromo-iodiche e calcio-magnesiache - asma</a:t>
            </a:r>
          </a:p>
          <a:p>
            <a:pPr marL="363538" indent="-363538"/>
            <a:r>
              <a:rPr lang="it-IT" altLang="it-IT" sz="3200" dirty="0">
                <a:latin typeface="Arial" panose="020B0604020202020204" pitchFamily="34" charset="0"/>
                <a:cs typeface="Arial" panose="020B0604020202020204" pitchFamily="34" charset="0"/>
              </a:rPr>
              <a:t>Sulfuree - pelle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7BFB6-982A-42AD-848B-657A4F6CD756}"/>
              </a:ext>
            </a:extLst>
          </p:cNvPr>
          <p:cNvSpPr>
            <a:spLocks noGrp="1"/>
          </p:cNvSpPr>
          <p:nvPr>
            <p:ph type="title"/>
          </p:nvPr>
        </p:nvSpPr>
        <p:spPr/>
        <p:txBody>
          <a:bodyPr/>
          <a:lstStyle/>
          <a:p>
            <a:r>
              <a:rPr lang="it-IT" dirty="0"/>
              <a:t>Chimica</a:t>
            </a:r>
          </a:p>
        </p:txBody>
      </p:sp>
      <p:sp>
        <p:nvSpPr>
          <p:cNvPr id="3" name="Segnaposto contenuto 2">
            <a:extLst>
              <a:ext uri="{FF2B5EF4-FFF2-40B4-BE49-F238E27FC236}">
                <a16:creationId xmlns:a16="http://schemas.microsoft.com/office/drawing/2014/main" id="{C864990F-F2B8-4452-B1AA-973A41C88AF8}"/>
              </a:ext>
            </a:extLst>
          </p:cNvPr>
          <p:cNvSpPr>
            <a:spLocks noGrp="1"/>
          </p:cNvSpPr>
          <p:nvPr>
            <p:ph idx="1"/>
          </p:nvPr>
        </p:nvSpPr>
        <p:spPr/>
        <p:txBody>
          <a:bodyPr/>
          <a:lstStyle/>
          <a:p>
            <a:r>
              <a:rPr lang="it-IT" dirty="0"/>
              <a:t>Una piccola molecola costituita da soli 3 atomi: quanta storia e quanta importanza!</a:t>
            </a:r>
          </a:p>
        </p:txBody>
      </p:sp>
    </p:spTree>
    <p:extLst>
      <p:ext uri="{BB962C8B-B14F-4D97-AF65-F5344CB8AC3E}">
        <p14:creationId xmlns:p14="http://schemas.microsoft.com/office/powerpoint/2010/main" val="373849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786841-099C-491F-AE41-CBC8B13C75FD}"/>
              </a:ext>
            </a:extLst>
          </p:cNvPr>
          <p:cNvSpPr>
            <a:spLocks noGrp="1"/>
          </p:cNvSpPr>
          <p:nvPr>
            <p:ph type="title"/>
          </p:nvPr>
        </p:nvSpPr>
        <p:spPr>
          <a:xfrm>
            <a:off x="791680" y="2253125"/>
            <a:ext cx="3672743" cy="2085975"/>
          </a:xfrm>
        </p:spPr>
        <p:txBody>
          <a:bodyPr/>
          <a:lstStyle/>
          <a:p>
            <a:r>
              <a:rPr lang="it-IT" dirty="0"/>
              <a:t>Molecola</a:t>
            </a:r>
          </a:p>
        </p:txBody>
      </p:sp>
      <p:sp>
        <p:nvSpPr>
          <p:cNvPr id="3" name="Segnaposto contenuto 2">
            <a:extLst>
              <a:ext uri="{FF2B5EF4-FFF2-40B4-BE49-F238E27FC236}">
                <a16:creationId xmlns:a16="http://schemas.microsoft.com/office/drawing/2014/main" id="{9D9BBE53-BDA8-4E23-81E7-56A891D3B36C}"/>
              </a:ext>
            </a:extLst>
          </p:cNvPr>
          <p:cNvSpPr>
            <a:spLocks noGrp="1"/>
          </p:cNvSpPr>
          <p:nvPr>
            <p:ph idx="1"/>
          </p:nvPr>
        </p:nvSpPr>
        <p:spPr/>
        <p:txBody>
          <a:bodyPr>
            <a:normAutofit lnSpcReduction="10000"/>
          </a:bodyPr>
          <a:lstStyle/>
          <a:p>
            <a:r>
              <a:rPr lang="it-IT" dirty="0"/>
              <a:t>La molecola dell'acqua è formata dal legame covalente di due atomi di idrogeno ad un atomo di ossigeno. Per completare il suo guscio esterno, l'ossigeno ha bisogno di due elettroni, e li ottiene condividendo un elettrone con ciascuno dei due atomi di idrogeno. Questi si legano all’atomo di ossigeno per formare una struttura triangolare, e questa forma è importante perché costituisce la base per molte delle soluzioni e dei composti che sostengono la vita. Attorno all’atomo di ossigeno si forma un campo di area negativa che attrae atomi di idrogeno e forma attraverso questi legami degli aggregati o clusters. L’importanza dei cluster è data dalla loro struttura che gli dà delle proprietà particolari poiché la forma di una molecola è tanto importante per la sua funzione quanto la sua composizione.</a:t>
            </a:r>
          </a:p>
        </p:txBody>
      </p:sp>
      <p:pic>
        <p:nvPicPr>
          <p:cNvPr id="4" name="Immagine 3">
            <a:extLst>
              <a:ext uri="{FF2B5EF4-FFF2-40B4-BE49-F238E27FC236}">
                <a16:creationId xmlns:a16="http://schemas.microsoft.com/office/drawing/2014/main" id="{B7588A37-32BC-4401-85A6-D15B3DFD85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3570" y="4339100"/>
            <a:ext cx="4229100" cy="2085975"/>
          </a:xfrm>
          <a:prstGeom prst="rect">
            <a:avLst/>
          </a:prstGeom>
          <a:noFill/>
          <a:ln>
            <a:noFill/>
          </a:ln>
        </p:spPr>
      </p:pic>
    </p:spTree>
    <p:extLst>
      <p:ext uri="{BB962C8B-B14F-4D97-AF65-F5344CB8AC3E}">
        <p14:creationId xmlns:p14="http://schemas.microsoft.com/office/powerpoint/2010/main" val="354392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4B4AD4-9728-4E46-B95F-37DA238F17B4}"/>
              </a:ext>
            </a:extLst>
          </p:cNvPr>
          <p:cNvSpPr>
            <a:spLocks noGrp="1"/>
          </p:cNvSpPr>
          <p:nvPr>
            <p:ph type="title"/>
          </p:nvPr>
        </p:nvSpPr>
        <p:spPr/>
        <p:txBody>
          <a:bodyPr/>
          <a:lstStyle/>
          <a:p>
            <a:r>
              <a:rPr lang="it-IT" dirty="0"/>
              <a:t>Acqua tra </a:t>
            </a:r>
            <a:r>
              <a:rPr lang="it-IT" dirty="0" err="1"/>
              <a:t>Alchemia</a:t>
            </a:r>
            <a:r>
              <a:rPr lang="it-IT" dirty="0"/>
              <a:t> e Chimica</a:t>
            </a:r>
          </a:p>
        </p:txBody>
      </p:sp>
      <p:pic>
        <p:nvPicPr>
          <p:cNvPr id="5" name="Segnaposto contenuto 4">
            <a:extLst>
              <a:ext uri="{FF2B5EF4-FFF2-40B4-BE49-F238E27FC236}">
                <a16:creationId xmlns:a16="http://schemas.microsoft.com/office/drawing/2014/main" id="{5706FA88-F8E2-4770-B868-1D70B56BB1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0671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5AFE6-C47E-4435-96D2-1B859F0BC3C7}"/>
              </a:ext>
            </a:extLst>
          </p:cNvPr>
          <p:cNvSpPr>
            <a:spLocks noGrp="1"/>
          </p:cNvSpPr>
          <p:nvPr>
            <p:ph type="title"/>
          </p:nvPr>
        </p:nvSpPr>
        <p:spPr/>
        <p:txBody>
          <a:bodyPr/>
          <a:lstStyle/>
          <a:p>
            <a:r>
              <a:rPr lang="it-IT" dirty="0"/>
              <a:t>Cluster</a:t>
            </a:r>
          </a:p>
        </p:txBody>
      </p:sp>
      <p:sp>
        <p:nvSpPr>
          <p:cNvPr id="3" name="Segnaposto contenuto 2">
            <a:extLst>
              <a:ext uri="{FF2B5EF4-FFF2-40B4-BE49-F238E27FC236}">
                <a16:creationId xmlns:a16="http://schemas.microsoft.com/office/drawing/2014/main" id="{7DC79FEE-B15D-4272-A021-9B8E95CE6532}"/>
              </a:ext>
            </a:extLst>
          </p:cNvPr>
          <p:cNvSpPr>
            <a:spLocks noGrp="1"/>
          </p:cNvSpPr>
          <p:nvPr>
            <p:ph idx="1"/>
          </p:nvPr>
        </p:nvSpPr>
        <p:spPr/>
        <p:txBody>
          <a:bodyPr>
            <a:normAutofit lnSpcReduction="10000"/>
          </a:bodyPr>
          <a:lstStyle/>
          <a:p>
            <a:r>
              <a:rPr lang="it-IT" dirty="0"/>
              <a:t>Tecnologia dei clusters viene impiegata nella scienza dei materiali. Il ferro, ad esempio, assorbe l’idrogeno 1.000 volte più velocemente nei cluster a dieci atomi rispetto ai cluster a 17 atomi. I modelli di legame elettronico, determinati dalla forma del cluster, alterano il comportamento e le proprietà di solidi, liquidi e persino gas. Quando gli elettroni sono condivisi da tutto il cluster in uno schema delocalizzato, la carica negativa viene distribuita uniformemente e il cluster può assumere alcuni aspetti del metallo solido, come la conduttività. Quando gli elettroni sono tutti strettamente legati agli atomi, i cluster assomigliano a molecole discrete. Piccoli cambiamenti nella dimensione dei cluster possono produrre grandi differenze nel comportamento dei cluster come una fase distinta della materia.</a:t>
            </a:r>
          </a:p>
        </p:txBody>
      </p:sp>
    </p:spTree>
    <p:extLst>
      <p:ext uri="{BB962C8B-B14F-4D97-AF65-F5344CB8AC3E}">
        <p14:creationId xmlns:p14="http://schemas.microsoft.com/office/powerpoint/2010/main" val="142222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9EE99F-1B08-48CE-89C2-F77AF92C973E}"/>
              </a:ext>
            </a:extLst>
          </p:cNvPr>
          <p:cNvSpPr>
            <a:spLocks noGrp="1"/>
          </p:cNvSpPr>
          <p:nvPr>
            <p:ph type="title"/>
          </p:nvPr>
        </p:nvSpPr>
        <p:spPr/>
        <p:txBody>
          <a:bodyPr/>
          <a:lstStyle/>
          <a:p>
            <a:r>
              <a:rPr lang="it-IT" dirty="0"/>
              <a:t>Frequenze dell’acqua</a:t>
            </a:r>
          </a:p>
        </p:txBody>
      </p:sp>
      <p:sp>
        <p:nvSpPr>
          <p:cNvPr id="3" name="Segnaposto contenuto 2">
            <a:extLst>
              <a:ext uri="{FF2B5EF4-FFF2-40B4-BE49-F238E27FC236}">
                <a16:creationId xmlns:a16="http://schemas.microsoft.com/office/drawing/2014/main" id="{EEB4D7D5-BA71-4B5B-AD69-69ADBA929C47}"/>
              </a:ext>
            </a:extLst>
          </p:cNvPr>
          <p:cNvSpPr>
            <a:spLocks noGrp="1"/>
          </p:cNvSpPr>
          <p:nvPr>
            <p:ph idx="1"/>
          </p:nvPr>
        </p:nvSpPr>
        <p:spPr>
          <a:xfrm>
            <a:off x="5118448" y="803186"/>
            <a:ext cx="6138438" cy="1318577"/>
          </a:xfrm>
        </p:spPr>
        <p:txBody>
          <a:bodyPr/>
          <a:lstStyle/>
          <a:p>
            <a:r>
              <a:rPr lang="it-IT" dirty="0"/>
              <a:t>A seconda della sua struttura, ogni molecola ha uno schema oscillatorio (frequenza di risonanza) che può essere determinato da spettroscopia. </a:t>
            </a:r>
          </a:p>
        </p:txBody>
      </p:sp>
      <p:pic>
        <p:nvPicPr>
          <p:cNvPr id="4" name="Immagine 3">
            <a:extLst>
              <a:ext uri="{FF2B5EF4-FFF2-40B4-BE49-F238E27FC236}">
                <a16:creationId xmlns:a16="http://schemas.microsoft.com/office/drawing/2014/main" id="{3525A9D5-60B5-4AAC-98F2-A0C6344985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24104" y="2607214"/>
            <a:ext cx="4191000" cy="3152775"/>
          </a:xfrm>
          <a:prstGeom prst="rect">
            <a:avLst/>
          </a:prstGeom>
          <a:noFill/>
          <a:ln>
            <a:noFill/>
          </a:ln>
        </p:spPr>
      </p:pic>
    </p:spTree>
    <p:extLst>
      <p:ext uri="{BB962C8B-B14F-4D97-AF65-F5344CB8AC3E}">
        <p14:creationId xmlns:p14="http://schemas.microsoft.com/office/powerpoint/2010/main" val="83583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7130F-63C1-47F3-85A8-37AFCFB7F8C4}"/>
              </a:ext>
            </a:extLst>
          </p:cNvPr>
          <p:cNvSpPr>
            <a:spLocks noGrp="1"/>
          </p:cNvSpPr>
          <p:nvPr>
            <p:ph type="title"/>
          </p:nvPr>
        </p:nvSpPr>
        <p:spPr/>
        <p:txBody>
          <a:bodyPr/>
          <a:lstStyle/>
          <a:p>
            <a:r>
              <a:rPr lang="it-IT" dirty="0"/>
              <a:t>Clusters dell’acqua</a:t>
            </a:r>
          </a:p>
        </p:txBody>
      </p:sp>
      <p:sp>
        <p:nvSpPr>
          <p:cNvPr id="3" name="Segnaposto contenuto 2">
            <a:extLst>
              <a:ext uri="{FF2B5EF4-FFF2-40B4-BE49-F238E27FC236}">
                <a16:creationId xmlns:a16="http://schemas.microsoft.com/office/drawing/2014/main" id="{DADF9218-37CF-4275-B807-A7F6AA76A70F}"/>
              </a:ext>
            </a:extLst>
          </p:cNvPr>
          <p:cNvSpPr>
            <a:spLocks noGrp="1"/>
          </p:cNvSpPr>
          <p:nvPr>
            <p:ph idx="1"/>
          </p:nvPr>
        </p:nvSpPr>
        <p:spPr>
          <a:xfrm>
            <a:off x="4598329" y="91651"/>
            <a:ext cx="6840636" cy="3180055"/>
          </a:xfrm>
        </p:spPr>
        <p:txBody>
          <a:bodyPr/>
          <a:lstStyle/>
          <a:p>
            <a:r>
              <a:rPr lang="it-IT" dirty="0"/>
              <a:t>Sia per Platone che per Aristotele, l’acqua costituisce uno degli elementi alla base di tutte le cose. Platone però non considera l’acqua in quanto tale ma come una composizione della superficie piana più semplice, </a:t>
            </a:r>
            <a:r>
              <a:rPr lang="it-IT" dirty="0">
                <a:solidFill>
                  <a:srgbClr val="FF0000"/>
                </a:solidFill>
              </a:rPr>
              <a:t>il triangolo, assemblata in tanti icosaedri</a:t>
            </a:r>
            <a:r>
              <a:rPr lang="it-IT" dirty="0"/>
              <a:t>. Prima visione dei clusters.</a:t>
            </a:r>
          </a:p>
        </p:txBody>
      </p:sp>
      <p:pic>
        <p:nvPicPr>
          <p:cNvPr id="4" name="Immagine 3">
            <a:extLst>
              <a:ext uri="{FF2B5EF4-FFF2-40B4-BE49-F238E27FC236}">
                <a16:creationId xmlns:a16="http://schemas.microsoft.com/office/drawing/2014/main" id="{48022B57-6952-4BD4-B9DE-C36DB627EFF5}"/>
              </a:ext>
            </a:extLst>
          </p:cNvPr>
          <p:cNvPicPr>
            <a:picLocks noChangeAspect="1"/>
          </p:cNvPicPr>
          <p:nvPr/>
        </p:nvPicPr>
        <p:blipFill>
          <a:blip r:embed="rId2"/>
          <a:stretch>
            <a:fillRect/>
          </a:stretch>
        </p:blipFill>
        <p:spPr>
          <a:xfrm>
            <a:off x="4701680" y="3145872"/>
            <a:ext cx="2788640" cy="1807828"/>
          </a:xfrm>
          <a:prstGeom prst="rect">
            <a:avLst/>
          </a:prstGeom>
        </p:spPr>
      </p:pic>
      <p:pic>
        <p:nvPicPr>
          <p:cNvPr id="1030" name="Picture 6" descr="Risultato immagine per molecola dell'acqua">
            <a:extLst>
              <a:ext uri="{FF2B5EF4-FFF2-40B4-BE49-F238E27FC236}">
                <a16:creationId xmlns:a16="http://schemas.microsoft.com/office/drawing/2014/main" id="{91A51AFC-97B2-48AE-A702-2FD8535F2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209" y="3145872"/>
            <a:ext cx="2877424" cy="280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ircle(in)">
                                      <p:cBhvr>
                                        <p:cTn id="2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524CD-1AF3-498C-8788-5EBBD2E05C56}"/>
              </a:ext>
            </a:extLst>
          </p:cNvPr>
          <p:cNvSpPr>
            <a:spLocks noGrp="1"/>
          </p:cNvSpPr>
          <p:nvPr>
            <p:ph type="title"/>
          </p:nvPr>
        </p:nvSpPr>
        <p:spPr/>
        <p:txBody>
          <a:bodyPr/>
          <a:lstStyle/>
          <a:p>
            <a:r>
              <a:rPr lang="it-IT" dirty="0"/>
              <a:t>Comunicazione</a:t>
            </a:r>
          </a:p>
        </p:txBody>
      </p:sp>
      <p:sp>
        <p:nvSpPr>
          <p:cNvPr id="3" name="Segnaposto contenuto 2">
            <a:extLst>
              <a:ext uri="{FF2B5EF4-FFF2-40B4-BE49-F238E27FC236}">
                <a16:creationId xmlns:a16="http://schemas.microsoft.com/office/drawing/2014/main" id="{9A053DF6-4AAC-434F-B8E0-C9258EC031C8}"/>
              </a:ext>
            </a:extLst>
          </p:cNvPr>
          <p:cNvSpPr>
            <a:spLocks noGrp="1"/>
          </p:cNvSpPr>
          <p:nvPr>
            <p:ph idx="1"/>
          </p:nvPr>
        </p:nvSpPr>
        <p:spPr/>
        <p:txBody>
          <a:bodyPr>
            <a:normAutofit lnSpcReduction="10000"/>
          </a:bodyPr>
          <a:lstStyle/>
          <a:p>
            <a:r>
              <a:rPr lang="it-IT" dirty="0"/>
              <a:t>Le membrane cellulari in tutto il corpo utilizzano proteine speciali per trasportare l'acqua) e l'acqua intracellulare risulta essere altamente organizzata. Invece del soluto amorfo, l'acqua sembra esistere all'interno della cellula in una complessa struttura multistrato. una delle funzioni più importanti dell'acqua è quella di mantenere e influenzare la struttura delle proteine. Michael </a:t>
            </a:r>
            <a:r>
              <a:rPr lang="it-IT" dirty="0" err="1"/>
              <a:t>Rodbell</a:t>
            </a:r>
            <a:r>
              <a:rPr lang="it-IT" dirty="0"/>
              <a:t> ha vinto il Premio Nobel per il suo lavoro con il ripiegamento delle proteine e il peptide G, in particolare per chiarire il ruolo che queste proteine svolgono nella comunicazione cellulare o nella trasduzione del segnale. In effetti, la dott.ssa Julia </a:t>
            </a:r>
            <a:r>
              <a:rPr lang="it-IT" dirty="0" err="1"/>
              <a:t>Goodfellow</a:t>
            </a:r>
            <a:r>
              <a:rPr lang="it-IT" dirty="0"/>
              <a:t> del Dipartimento di Cristallografia del </a:t>
            </a:r>
            <a:r>
              <a:rPr lang="it-IT" dirty="0" err="1"/>
              <a:t>Birbeck</a:t>
            </a:r>
            <a:r>
              <a:rPr lang="it-IT" dirty="0"/>
              <a:t> College di Londra ha dimostrato che si tratta dell'interazione dell'acqua strutturata con macromolecole biologiche che causano il ripiegamento delle proteine.</a:t>
            </a:r>
          </a:p>
        </p:txBody>
      </p:sp>
    </p:spTree>
    <p:extLst>
      <p:ext uri="{BB962C8B-B14F-4D97-AF65-F5344CB8AC3E}">
        <p14:creationId xmlns:p14="http://schemas.microsoft.com/office/powerpoint/2010/main" val="4206968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D7BCB-A144-4EED-935F-7404A31369DA}"/>
              </a:ext>
            </a:extLst>
          </p:cNvPr>
          <p:cNvSpPr>
            <a:spLocks noGrp="1"/>
          </p:cNvSpPr>
          <p:nvPr>
            <p:ph type="title"/>
          </p:nvPr>
        </p:nvSpPr>
        <p:spPr/>
        <p:txBody>
          <a:bodyPr/>
          <a:lstStyle/>
          <a:p>
            <a:r>
              <a:rPr lang="it-IT" dirty="0"/>
              <a:t>Acqua e Invecchiamento</a:t>
            </a:r>
          </a:p>
        </p:txBody>
      </p:sp>
      <p:sp>
        <p:nvSpPr>
          <p:cNvPr id="3" name="Segnaposto contenuto 2">
            <a:extLst>
              <a:ext uri="{FF2B5EF4-FFF2-40B4-BE49-F238E27FC236}">
                <a16:creationId xmlns:a16="http://schemas.microsoft.com/office/drawing/2014/main" id="{278630BB-AB05-473D-BD5F-4822AB5CAB7F}"/>
              </a:ext>
            </a:extLst>
          </p:cNvPr>
          <p:cNvSpPr>
            <a:spLocks noGrp="1"/>
          </p:cNvSpPr>
          <p:nvPr>
            <p:ph idx="1"/>
          </p:nvPr>
        </p:nvSpPr>
        <p:spPr/>
        <p:txBody>
          <a:bodyPr/>
          <a:lstStyle/>
          <a:p>
            <a:r>
              <a:rPr lang="it-IT" dirty="0" err="1"/>
              <a:t>ll</a:t>
            </a:r>
            <a:r>
              <a:rPr lang="it-IT" dirty="0"/>
              <a:t> declino dell'efficienza metabolica era semplicemente un risultato inevitabile dell'invecchiamento. Ma Lee </a:t>
            </a:r>
            <a:r>
              <a:rPr lang="it-IT" dirty="0" err="1"/>
              <a:t>Lorenzen</a:t>
            </a:r>
            <a:r>
              <a:rPr lang="it-IT" dirty="0"/>
              <a:t> ha contestato tale ipotesi producendo acqua a clusters e stabilizzandola in modo che possa essere consumata. La scoperta è stata un incidente; il risultato della ricerca sulla sterilizzazione a freddo in cui i liquidi sono stati esposti a potenti impulsi magnetici. </a:t>
            </a:r>
            <a:r>
              <a:rPr lang="it-IT" dirty="0" err="1"/>
              <a:t>Lorenzen</a:t>
            </a:r>
            <a:r>
              <a:rPr lang="it-IT" dirty="0"/>
              <a:t> ha scoperto che questo trattamento produce clusters.</a:t>
            </a:r>
          </a:p>
        </p:txBody>
      </p:sp>
    </p:spTree>
    <p:extLst>
      <p:ext uri="{BB962C8B-B14F-4D97-AF65-F5344CB8AC3E}">
        <p14:creationId xmlns:p14="http://schemas.microsoft.com/office/powerpoint/2010/main" val="316306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D9440-3DEB-4348-A7AE-DBC94ADB1F75}"/>
              </a:ext>
            </a:extLst>
          </p:cNvPr>
          <p:cNvSpPr>
            <a:spLocks noGrp="1"/>
          </p:cNvSpPr>
          <p:nvPr>
            <p:ph type="title"/>
          </p:nvPr>
        </p:nvSpPr>
        <p:spPr/>
        <p:txBody>
          <a:bodyPr/>
          <a:lstStyle/>
          <a:p>
            <a:r>
              <a:rPr lang="it-IT" dirty="0"/>
              <a:t>Trasduttore</a:t>
            </a:r>
          </a:p>
        </p:txBody>
      </p:sp>
      <p:sp>
        <p:nvSpPr>
          <p:cNvPr id="3" name="Segnaposto contenuto 2">
            <a:extLst>
              <a:ext uri="{FF2B5EF4-FFF2-40B4-BE49-F238E27FC236}">
                <a16:creationId xmlns:a16="http://schemas.microsoft.com/office/drawing/2014/main" id="{BB0B997F-1735-4BFB-8C01-1588D8AFDB60}"/>
              </a:ext>
            </a:extLst>
          </p:cNvPr>
          <p:cNvSpPr>
            <a:spLocks noGrp="1"/>
          </p:cNvSpPr>
          <p:nvPr>
            <p:ph idx="1"/>
          </p:nvPr>
        </p:nvSpPr>
        <p:spPr/>
        <p:txBody>
          <a:bodyPr/>
          <a:lstStyle/>
          <a:p>
            <a:r>
              <a:rPr lang="it-IT" dirty="0"/>
              <a:t>I clusters d’acqua vibrano a frequenze di risonanza specifiche e queste frequenze possono aiutare a ripristinare l'omeostasi alle strutture cellulari del corpo attraverso la trasduzione del segnale. La trasduzione è il processo mediante il quale una forma di energia viene convertita in un’altra. Ad esempio i nostri occhi trasducono per convertire l'energia della luce in segnali elettronici che vengono rilevati e registrati nella parte posteriore del cervello. Le nostre orecchie sono trasduttori del suono a bassa frequenza. I recettori degli odori sono trasduttori chimici.</a:t>
            </a:r>
          </a:p>
        </p:txBody>
      </p:sp>
    </p:spTree>
    <p:extLst>
      <p:ext uri="{BB962C8B-B14F-4D97-AF65-F5344CB8AC3E}">
        <p14:creationId xmlns:p14="http://schemas.microsoft.com/office/powerpoint/2010/main" val="417936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28C1B-EC51-4848-B6E4-5ED05E198C0F}"/>
              </a:ext>
            </a:extLst>
          </p:cNvPr>
          <p:cNvSpPr>
            <a:spLocks noGrp="1"/>
          </p:cNvSpPr>
          <p:nvPr>
            <p:ph type="title"/>
          </p:nvPr>
        </p:nvSpPr>
        <p:spPr/>
        <p:txBody>
          <a:bodyPr/>
          <a:lstStyle/>
          <a:p>
            <a:r>
              <a:rPr lang="it-IT" dirty="0"/>
              <a:t>Fluttuazioni</a:t>
            </a:r>
          </a:p>
        </p:txBody>
      </p:sp>
      <p:sp>
        <p:nvSpPr>
          <p:cNvPr id="3" name="Segnaposto contenuto 2">
            <a:extLst>
              <a:ext uri="{FF2B5EF4-FFF2-40B4-BE49-F238E27FC236}">
                <a16:creationId xmlns:a16="http://schemas.microsoft.com/office/drawing/2014/main" id="{6DA876F8-7DAE-44FB-A87A-302C49B1AFBF}"/>
              </a:ext>
            </a:extLst>
          </p:cNvPr>
          <p:cNvSpPr>
            <a:spLocks noGrp="1"/>
          </p:cNvSpPr>
          <p:nvPr>
            <p:ph idx="1"/>
          </p:nvPr>
        </p:nvSpPr>
        <p:spPr>
          <a:xfrm>
            <a:off x="5118447" y="435006"/>
            <a:ext cx="6281873" cy="5616802"/>
          </a:xfrm>
        </p:spPr>
        <p:txBody>
          <a:bodyPr/>
          <a:lstStyle/>
          <a:p>
            <a:r>
              <a:rPr lang="it-IT" sz="2000" dirty="0">
                <a:cs typeface="Arial" panose="020B0604020202020204" pitchFamily="34" charset="0"/>
              </a:rPr>
              <a:t>Nelle  reazioni di non equilibrio che avvengono nell’organismo si hanno una molteplicità di reazioni catalitiche che hanno correlazioni di grande portata simili alle reazioni oscillanti.</a:t>
            </a:r>
          </a:p>
          <a:p>
            <a:r>
              <a:rPr lang="it-IT" sz="2000" dirty="0">
                <a:cs typeface="Arial" panose="020B0604020202020204" pitchFamily="34" charset="0"/>
              </a:rPr>
              <a:t>Si hanno quindi tra le molecole delle risonanze create tra le fluttuazioni provenienti dall’ambiente e quelle delle stesse molecole.</a:t>
            </a:r>
          </a:p>
          <a:p>
            <a:pPr marL="0" indent="0">
              <a:buNone/>
            </a:pPr>
            <a:endParaRPr lang="it-IT" sz="2000" dirty="0">
              <a:cs typeface="Arial" panose="020B0604020202020204" pitchFamily="34" charset="0"/>
            </a:endParaRPr>
          </a:p>
          <a:p>
            <a:pPr marL="0" indent="0">
              <a:buNone/>
            </a:pPr>
            <a:r>
              <a:rPr lang="it-IT" i="1" dirty="0" err="1"/>
              <a:t>Prigogine</a:t>
            </a:r>
            <a:endParaRPr lang="it-IT" i="1" dirty="0"/>
          </a:p>
          <a:p>
            <a:r>
              <a:rPr lang="it-IT" dirty="0"/>
              <a:t>«</a:t>
            </a:r>
            <a:r>
              <a:rPr lang="it-IT" i="1" dirty="0"/>
              <a:t>La materia all’equilibrio è cieca mentre lontano dall’equilibrio comincia a vedere»</a:t>
            </a:r>
            <a:endParaRPr lang="it-IT" dirty="0"/>
          </a:p>
        </p:txBody>
      </p:sp>
    </p:spTree>
    <p:extLst>
      <p:ext uri="{BB962C8B-B14F-4D97-AF65-F5344CB8AC3E}">
        <p14:creationId xmlns:p14="http://schemas.microsoft.com/office/powerpoint/2010/main" val="324301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a:extLst>
              <a:ext uri="{FF2B5EF4-FFF2-40B4-BE49-F238E27FC236}">
                <a16:creationId xmlns:a16="http://schemas.microsoft.com/office/drawing/2014/main" id="{645CA763-25BD-4F0A-8915-EF1557C7FED3}"/>
              </a:ext>
            </a:extLst>
          </p:cNvPr>
          <p:cNvSpPr>
            <a:spLocks noGrp="1"/>
          </p:cNvSpPr>
          <p:nvPr>
            <p:ph type="title"/>
          </p:nvPr>
        </p:nvSpPr>
        <p:spPr/>
        <p:txBody>
          <a:bodyPr/>
          <a:lstStyle/>
          <a:p>
            <a:r>
              <a:rPr lang="it-IT" altLang="it-IT" dirty="0"/>
              <a:t>Studi sull’Acqua</a:t>
            </a:r>
          </a:p>
        </p:txBody>
      </p:sp>
      <p:sp>
        <p:nvSpPr>
          <p:cNvPr id="34819" name="Segnaposto contenuto 2">
            <a:extLst>
              <a:ext uri="{FF2B5EF4-FFF2-40B4-BE49-F238E27FC236}">
                <a16:creationId xmlns:a16="http://schemas.microsoft.com/office/drawing/2014/main" id="{D7DC67A2-78A5-4056-AE68-3DB9F9DBD020}"/>
              </a:ext>
            </a:extLst>
          </p:cNvPr>
          <p:cNvSpPr>
            <a:spLocks noGrp="1"/>
          </p:cNvSpPr>
          <p:nvPr>
            <p:ph idx="1"/>
          </p:nvPr>
        </p:nvSpPr>
        <p:spPr/>
        <p:txBody>
          <a:bodyPr>
            <a:normAutofit/>
          </a:bodyPr>
          <a:lstStyle/>
          <a:p>
            <a:r>
              <a:rPr lang="it-IT" altLang="it-IT" sz="2000" dirty="0"/>
              <a:t>Indagini sulle fluttuazioni ritmiche che avvengono in soluzione colloidale acquosa.</a:t>
            </a:r>
          </a:p>
          <a:p>
            <a:r>
              <a:rPr lang="it-IT" altLang="it-IT" sz="2000" dirty="0"/>
              <a:t>Le fluttuazioni elettromagnetiche provenienti dal cosmo attivavano le microstrutture di aggregazione dei sistemi colloidali rendendole coerentemente in fase con i ritmi biologici della vita</a:t>
            </a:r>
            <a:r>
              <a:rPr lang="it-IT" altLang="it-IT" sz="2000" b="1" dirty="0"/>
              <a:t>.</a:t>
            </a:r>
            <a:endParaRPr lang="it-IT" altLang="it-IT"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74BF7A6E-2D64-44BD-97D5-C11D37940C85}"/>
              </a:ext>
            </a:extLst>
          </p:cNvPr>
          <p:cNvSpPr>
            <a:spLocks noGrp="1"/>
          </p:cNvSpPr>
          <p:nvPr>
            <p:ph type="title"/>
          </p:nvPr>
        </p:nvSpPr>
        <p:spPr/>
        <p:txBody>
          <a:bodyPr/>
          <a:lstStyle/>
          <a:p>
            <a:r>
              <a:rPr lang="it-IT" altLang="it-IT"/>
              <a:t>Memoria dell’acqua</a:t>
            </a:r>
          </a:p>
        </p:txBody>
      </p:sp>
      <p:sp>
        <p:nvSpPr>
          <p:cNvPr id="35843" name="Segnaposto contenuto 2">
            <a:extLst>
              <a:ext uri="{FF2B5EF4-FFF2-40B4-BE49-F238E27FC236}">
                <a16:creationId xmlns:a16="http://schemas.microsoft.com/office/drawing/2014/main" id="{2BFFFB17-48F5-4447-80FA-9DD55470A577}"/>
              </a:ext>
            </a:extLst>
          </p:cNvPr>
          <p:cNvSpPr>
            <a:spLocks noGrp="1"/>
          </p:cNvSpPr>
          <p:nvPr>
            <p:ph idx="1"/>
          </p:nvPr>
        </p:nvSpPr>
        <p:spPr/>
        <p:txBody>
          <a:bodyPr>
            <a:normAutofit fontScale="92500" lnSpcReduction="10000"/>
          </a:bodyPr>
          <a:lstStyle/>
          <a:p>
            <a:pPr marL="360000" indent="-360000"/>
            <a:r>
              <a:rPr lang="it-IT" altLang="it-IT" sz="3600" dirty="0">
                <a:latin typeface="Arial" panose="020B0604020202020204" pitchFamily="34" charset="0"/>
                <a:cs typeface="Arial" panose="020B0604020202020204" pitchFamily="34" charset="0"/>
              </a:rPr>
              <a:t>La ritenzione di informazione avviene a causa dei processi di trasformazione dinamica delle strutture  a rete dei clusters dell’acqua</a:t>
            </a:r>
          </a:p>
          <a:p>
            <a:pPr marL="360000" indent="-360000"/>
            <a:r>
              <a:rPr lang="it-IT" altLang="it-IT" sz="3600" dirty="0">
                <a:latin typeface="Arial" panose="020B0604020202020204" pitchFamily="34" charset="0"/>
                <a:cs typeface="Arial" panose="020B0604020202020204" pitchFamily="34" charset="0"/>
              </a:rPr>
              <a:t>Come si suppone avvenga tra le organizzazioni reticolari e strutturali del ghiaccio.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a:extLst>
              <a:ext uri="{FF2B5EF4-FFF2-40B4-BE49-F238E27FC236}">
                <a16:creationId xmlns:a16="http://schemas.microsoft.com/office/drawing/2014/main" id="{D709D78A-2F08-4707-AAF9-35038B9BC278}"/>
              </a:ext>
            </a:extLst>
          </p:cNvPr>
          <p:cNvSpPr>
            <a:spLocks noGrp="1"/>
          </p:cNvSpPr>
          <p:nvPr>
            <p:ph type="title"/>
          </p:nvPr>
        </p:nvSpPr>
        <p:spPr/>
        <p:txBody>
          <a:bodyPr>
            <a:normAutofit/>
          </a:bodyPr>
          <a:lstStyle/>
          <a:p>
            <a:r>
              <a:rPr lang="it-IT" altLang="it-IT" sz="4800" dirty="0">
                <a:latin typeface="Arial" panose="020B0604020202020204" pitchFamily="34" charset="0"/>
                <a:cs typeface="Arial" panose="020B0604020202020204" pitchFamily="34" charset="0"/>
              </a:rPr>
              <a:t>Acque omeopatiche</a:t>
            </a:r>
          </a:p>
        </p:txBody>
      </p:sp>
      <p:sp>
        <p:nvSpPr>
          <p:cNvPr id="39939" name="Segnaposto contenuto 2">
            <a:extLst>
              <a:ext uri="{FF2B5EF4-FFF2-40B4-BE49-F238E27FC236}">
                <a16:creationId xmlns:a16="http://schemas.microsoft.com/office/drawing/2014/main" id="{7B584FC0-37FA-4B0F-96F5-70A8F15F9C11}"/>
              </a:ext>
            </a:extLst>
          </p:cNvPr>
          <p:cNvSpPr>
            <a:spLocks noGrp="1"/>
          </p:cNvSpPr>
          <p:nvPr>
            <p:ph idx="1"/>
          </p:nvPr>
        </p:nvSpPr>
        <p:spPr/>
        <p:txBody>
          <a:bodyPr/>
          <a:lstStyle/>
          <a:p>
            <a:pPr marL="363538" indent="-363538"/>
            <a:r>
              <a:rPr lang="it-IT" altLang="it-IT" sz="4000" dirty="0">
                <a:latin typeface="Arial" panose="020B0604020202020204" pitchFamily="34" charset="0"/>
                <a:cs typeface="Arial" panose="020B0604020202020204" pitchFamily="34" charset="0"/>
              </a:rPr>
              <a:t>Studi sulle variazioni di proprietà fisiche</a:t>
            </a:r>
          </a:p>
          <a:p>
            <a:pPr marL="363538" indent="-363538"/>
            <a:r>
              <a:rPr lang="it-IT" altLang="it-IT" sz="4000" dirty="0">
                <a:latin typeface="Arial" panose="020B0604020202020204" pitchFamily="34" charset="0"/>
                <a:cs typeface="Arial" panose="020B0604020202020204" pitchFamily="34" charset="0"/>
              </a:rPr>
              <a:t>Studi in vitro</a:t>
            </a:r>
          </a:p>
          <a:p>
            <a:pPr marL="363538" indent="-363538"/>
            <a:r>
              <a:rPr lang="it-IT" altLang="it-IT" sz="4000" dirty="0">
                <a:latin typeface="Arial" panose="020B0604020202020204" pitchFamily="34" charset="0"/>
                <a:cs typeface="Arial" panose="020B0604020202020204" pitchFamily="34" charset="0"/>
              </a:rPr>
              <a:t>Studi su pazienti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8531D-5016-4F1F-B64F-3C9EE9923017}"/>
              </a:ext>
            </a:extLst>
          </p:cNvPr>
          <p:cNvSpPr>
            <a:spLocks noGrp="1"/>
          </p:cNvSpPr>
          <p:nvPr>
            <p:ph type="title"/>
          </p:nvPr>
        </p:nvSpPr>
        <p:spPr/>
        <p:txBody>
          <a:bodyPr/>
          <a:lstStyle/>
          <a:p>
            <a:r>
              <a:rPr lang="it-IT" dirty="0"/>
              <a:t>Acqua è vita</a:t>
            </a:r>
          </a:p>
        </p:txBody>
      </p:sp>
      <p:sp>
        <p:nvSpPr>
          <p:cNvPr id="3" name="Segnaposto contenuto 2">
            <a:extLst>
              <a:ext uri="{FF2B5EF4-FFF2-40B4-BE49-F238E27FC236}">
                <a16:creationId xmlns:a16="http://schemas.microsoft.com/office/drawing/2014/main" id="{8BFCFC77-8713-415C-BE75-9886683515B7}"/>
              </a:ext>
            </a:extLst>
          </p:cNvPr>
          <p:cNvSpPr>
            <a:spLocks noGrp="1"/>
          </p:cNvSpPr>
          <p:nvPr>
            <p:ph idx="1"/>
          </p:nvPr>
        </p:nvSpPr>
        <p:spPr/>
        <p:txBody>
          <a:bodyPr/>
          <a:lstStyle/>
          <a:p>
            <a:r>
              <a:rPr lang="it-IT" dirty="0"/>
              <a:t>L’acqua come la vita nasce si trasforma e muore dando vita ad altre forme generando altra vita</a:t>
            </a:r>
          </a:p>
          <a:p>
            <a:endParaRPr lang="it-IT" dirty="0"/>
          </a:p>
        </p:txBody>
      </p:sp>
    </p:spTree>
    <p:extLst>
      <p:ext uri="{BB962C8B-B14F-4D97-AF65-F5344CB8AC3E}">
        <p14:creationId xmlns:p14="http://schemas.microsoft.com/office/powerpoint/2010/main" val="286490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FE4BD8-5C8F-4A2E-9BB9-D34F38ABC6E7}"/>
              </a:ext>
            </a:extLst>
          </p:cNvPr>
          <p:cNvSpPr>
            <a:spLocks noGrp="1"/>
          </p:cNvSpPr>
          <p:nvPr>
            <p:ph type="title"/>
          </p:nvPr>
        </p:nvSpPr>
        <p:spPr/>
        <p:txBody>
          <a:bodyPr/>
          <a:lstStyle/>
          <a:p>
            <a:r>
              <a:rPr lang="it-IT" dirty="0"/>
              <a:t>Studi sui batteri</a:t>
            </a:r>
          </a:p>
        </p:txBody>
      </p:sp>
      <p:sp>
        <p:nvSpPr>
          <p:cNvPr id="3" name="Segnaposto contenuto 2">
            <a:extLst>
              <a:ext uri="{FF2B5EF4-FFF2-40B4-BE49-F238E27FC236}">
                <a16:creationId xmlns:a16="http://schemas.microsoft.com/office/drawing/2014/main" id="{5397F718-E822-4192-8AA5-1ECCEA0649DE}"/>
              </a:ext>
            </a:extLst>
          </p:cNvPr>
          <p:cNvSpPr>
            <a:spLocks noGrp="1"/>
          </p:cNvSpPr>
          <p:nvPr>
            <p:ph idx="1"/>
          </p:nvPr>
        </p:nvSpPr>
        <p:spPr>
          <a:xfrm>
            <a:off x="838200" y="1825625"/>
            <a:ext cx="6548021" cy="4351338"/>
          </a:xfrm>
        </p:spPr>
        <p:txBody>
          <a:bodyPr/>
          <a:lstStyle/>
          <a:p>
            <a:pPr marL="363538" indent="-363538"/>
            <a:r>
              <a:rPr lang="it-IT" dirty="0"/>
              <a:t>I batteri sono esseri viventi che convivono con noi. Essi scambiano informazioni con le nostre cellule attraverso il trasferimento degli elettroni che formano le reazioni chimiche ed elettromagnetiche. Questo flusso non si limita ai liquidi intra- ed extra-cellulari ma, come ben capiva la medicina cinese, attraversa tutto il corpo nei meridiani.</a:t>
            </a:r>
          </a:p>
        </p:txBody>
      </p:sp>
      <p:pic>
        <p:nvPicPr>
          <p:cNvPr id="5" name="Immagine 4">
            <a:extLst>
              <a:ext uri="{FF2B5EF4-FFF2-40B4-BE49-F238E27FC236}">
                <a16:creationId xmlns:a16="http://schemas.microsoft.com/office/drawing/2014/main" id="{C9EB1B12-91D9-4804-8497-A2250450C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786" y="1985547"/>
            <a:ext cx="2095500" cy="3114675"/>
          </a:xfrm>
          <a:prstGeom prst="rect">
            <a:avLst/>
          </a:prstGeom>
        </p:spPr>
      </p:pic>
    </p:spTree>
    <p:extLst>
      <p:ext uri="{BB962C8B-B14F-4D97-AF65-F5344CB8AC3E}">
        <p14:creationId xmlns:p14="http://schemas.microsoft.com/office/powerpoint/2010/main" val="242192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88615-2940-4FCE-9B22-DA0EDA4D9B50}"/>
              </a:ext>
            </a:extLst>
          </p:cNvPr>
          <p:cNvSpPr>
            <a:spLocks noGrp="1"/>
          </p:cNvSpPr>
          <p:nvPr>
            <p:ph type="title"/>
          </p:nvPr>
        </p:nvSpPr>
        <p:spPr>
          <a:xfrm>
            <a:off x="116540" y="129985"/>
            <a:ext cx="5401863" cy="701731"/>
          </a:xfrm>
        </p:spPr>
        <p:txBody>
          <a:bodyPr wrap="none">
            <a:spAutoFit/>
          </a:bodyPr>
          <a:lstStyle/>
          <a:p>
            <a:r>
              <a:rPr lang="it-IT" dirty="0"/>
              <a:t>La musica dell’universo</a:t>
            </a:r>
          </a:p>
        </p:txBody>
      </p:sp>
      <p:sp>
        <p:nvSpPr>
          <p:cNvPr id="3" name="Segnaposto contenuto 2">
            <a:extLst>
              <a:ext uri="{FF2B5EF4-FFF2-40B4-BE49-F238E27FC236}">
                <a16:creationId xmlns:a16="http://schemas.microsoft.com/office/drawing/2014/main" id="{6582ABB9-1E33-4162-A7F6-45E16CDAC209}"/>
              </a:ext>
            </a:extLst>
          </p:cNvPr>
          <p:cNvSpPr>
            <a:spLocks noGrp="1"/>
          </p:cNvSpPr>
          <p:nvPr>
            <p:ph idx="1"/>
          </p:nvPr>
        </p:nvSpPr>
        <p:spPr>
          <a:xfrm>
            <a:off x="116541" y="893289"/>
            <a:ext cx="9329125" cy="4450888"/>
          </a:xfrm>
        </p:spPr>
        <p:txBody>
          <a:bodyPr>
            <a:noAutofit/>
          </a:bodyPr>
          <a:lstStyle/>
          <a:p>
            <a:pPr marL="363538" indent="-363538">
              <a:lnSpc>
                <a:spcPct val="120000"/>
              </a:lnSpc>
              <a:spcBef>
                <a:spcPts val="0"/>
              </a:spcBef>
              <a:spcAft>
                <a:spcPts val="600"/>
              </a:spcAft>
            </a:pPr>
            <a:r>
              <a:rPr lang="it-IT" sz="2400" dirty="0"/>
              <a:t>Tutti gli esseri viventi assorbono ed emettono come un sistema vibrazionale a seconda delle frequenze. Queste frequenze derivano da fattori esterni (onde elettromagnetiche della terra e dall'esterno di essa) e il nostro corpo, e le altre forme di vita reagiscono ad esse entrando in risonanza. Sul nostro pianeta tutta la vita è un insieme di risonanze che interagiscono tra loro.</a:t>
            </a:r>
          </a:p>
          <a:p>
            <a:pPr marL="363538" indent="-363538">
              <a:lnSpc>
                <a:spcPct val="120000"/>
              </a:lnSpc>
              <a:spcBef>
                <a:spcPts val="0"/>
              </a:spcBef>
              <a:spcAft>
                <a:spcPts val="600"/>
              </a:spcAft>
            </a:pPr>
            <a:r>
              <a:rPr lang="it-IT" sz="2400" dirty="0"/>
              <a:t>Questo crea la «musica dell’orchestra» del nostro organismo collegata alla musica dell’universo che, come affermava Pitagora, ci fa vivere e sognare.</a:t>
            </a:r>
          </a:p>
          <a:p>
            <a:pPr marL="363538" indent="-363538">
              <a:lnSpc>
                <a:spcPct val="120000"/>
              </a:lnSpc>
              <a:spcBef>
                <a:spcPts val="0"/>
              </a:spcBef>
            </a:pPr>
            <a:r>
              <a:rPr lang="it-IT" sz="2400" dirty="0"/>
              <a:t>Il tramite e collegamento è l'acqua che si trova sia sulla superficie che all'interno del nostro pianeta come all'interno di tutte le forme viventi. Per cui la stessa struttura dell'acqua riflette questo sistema di frequenze e di risonanze.</a:t>
            </a:r>
          </a:p>
        </p:txBody>
      </p:sp>
      <p:pic>
        <p:nvPicPr>
          <p:cNvPr id="5" name="Immagine 4">
            <a:extLst>
              <a:ext uri="{FF2B5EF4-FFF2-40B4-BE49-F238E27FC236}">
                <a16:creationId xmlns:a16="http://schemas.microsoft.com/office/drawing/2014/main" id="{820974CC-CEAD-453E-9C2F-DF1D50758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667" y="736847"/>
            <a:ext cx="2530305" cy="2308348"/>
          </a:xfrm>
          <a:prstGeom prst="rect">
            <a:avLst/>
          </a:prstGeom>
        </p:spPr>
      </p:pic>
      <p:pic>
        <p:nvPicPr>
          <p:cNvPr id="7" name="Immagine 6">
            <a:extLst>
              <a:ext uri="{FF2B5EF4-FFF2-40B4-BE49-F238E27FC236}">
                <a16:creationId xmlns:a16="http://schemas.microsoft.com/office/drawing/2014/main" id="{D7916F11-E6D7-4A78-BDC1-E3196B950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3614" y="3240345"/>
            <a:ext cx="2454410" cy="2742357"/>
          </a:xfrm>
          <a:prstGeom prst="rect">
            <a:avLst/>
          </a:prstGeom>
        </p:spPr>
      </p:pic>
    </p:spTree>
    <p:extLst>
      <p:ext uri="{BB962C8B-B14F-4D97-AF65-F5344CB8AC3E}">
        <p14:creationId xmlns:p14="http://schemas.microsoft.com/office/powerpoint/2010/main" val="1457580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DF3FCA-C2E0-4C37-868E-876419BF15FD}"/>
              </a:ext>
            </a:extLst>
          </p:cNvPr>
          <p:cNvSpPr>
            <a:spLocks noGrp="1"/>
          </p:cNvSpPr>
          <p:nvPr>
            <p:ph type="title"/>
          </p:nvPr>
        </p:nvSpPr>
        <p:spPr/>
        <p:txBody>
          <a:bodyPr/>
          <a:lstStyle/>
          <a:p>
            <a:r>
              <a:rPr lang="it-IT" dirty="0"/>
              <a:t>Studi sull’acqua</a:t>
            </a:r>
          </a:p>
        </p:txBody>
      </p:sp>
      <p:sp>
        <p:nvSpPr>
          <p:cNvPr id="3" name="Segnaposto contenuto 2">
            <a:extLst>
              <a:ext uri="{FF2B5EF4-FFF2-40B4-BE49-F238E27FC236}">
                <a16:creationId xmlns:a16="http://schemas.microsoft.com/office/drawing/2014/main" id="{1AEE66D7-B1AE-49B7-AA1E-B4D163E88F44}"/>
              </a:ext>
            </a:extLst>
          </p:cNvPr>
          <p:cNvSpPr>
            <a:spLocks noGrp="1"/>
          </p:cNvSpPr>
          <p:nvPr>
            <p:ph idx="1"/>
          </p:nvPr>
        </p:nvSpPr>
        <p:spPr/>
        <p:txBody>
          <a:bodyPr>
            <a:normAutofit fontScale="77500" lnSpcReduction="20000"/>
          </a:bodyPr>
          <a:lstStyle/>
          <a:p>
            <a:pPr marL="363538" indent="-363538">
              <a:lnSpc>
                <a:spcPct val="120000"/>
              </a:lnSpc>
              <a:spcBef>
                <a:spcPts val="0"/>
              </a:spcBef>
            </a:pPr>
            <a:r>
              <a:rPr lang="it-IT" dirty="0"/>
              <a:t>Per studiare le proprietà dell'acqua nelle cellule sono state studiate le reazioni di batteri messi a contatto con acque particolari e con antibiotici </a:t>
            </a:r>
            <a:r>
              <a:rPr lang="it-IT" dirty="0" err="1"/>
              <a:t>omeopatizzati</a:t>
            </a:r>
            <a:r>
              <a:rPr lang="it-IT" dirty="0"/>
              <a:t>. Le acque utilizzate sono state: acqua di Lourdes, che sembra abbia proprietà particolari, e acqua prelevata a 140 metri di profondità. Come controllo si è utilizzata acqua del rubinetto. Per gli antibiotici è stata utilizzata </a:t>
            </a:r>
            <a:r>
              <a:rPr lang="it-IT" dirty="0" err="1"/>
              <a:t>amoxicillina</a:t>
            </a:r>
            <a:r>
              <a:rPr lang="it-IT" dirty="0"/>
              <a:t> e acido </a:t>
            </a:r>
            <a:r>
              <a:rPr lang="it-IT" dirty="0" err="1"/>
              <a:t>clavulanico</a:t>
            </a:r>
            <a:r>
              <a:rPr lang="it-IT" dirty="0"/>
              <a:t> che sono stati </a:t>
            </a:r>
            <a:r>
              <a:rPr lang="it-IT" dirty="0" err="1"/>
              <a:t>omeopatizzati</a:t>
            </a:r>
            <a:r>
              <a:rPr lang="it-IT" dirty="0"/>
              <a:t> a 5 DH. I ceppi batterici esaminati sono stati  sei: </a:t>
            </a:r>
            <a:r>
              <a:rPr lang="it-IT" i="1" dirty="0" err="1"/>
              <a:t>Staphylococcus</a:t>
            </a:r>
            <a:r>
              <a:rPr lang="it-IT" i="1" dirty="0"/>
              <a:t> </a:t>
            </a:r>
            <a:r>
              <a:rPr lang="it-IT" i="1" dirty="0" err="1"/>
              <a:t>aureus</a:t>
            </a:r>
            <a:r>
              <a:rPr lang="it-IT" dirty="0"/>
              <a:t>, </a:t>
            </a:r>
            <a:r>
              <a:rPr lang="it-IT" i="1" dirty="0"/>
              <a:t>Listeria </a:t>
            </a:r>
            <a:r>
              <a:rPr lang="it-IT" i="1" dirty="0" err="1"/>
              <a:t>monocytogenes</a:t>
            </a:r>
            <a:r>
              <a:rPr lang="it-IT" dirty="0"/>
              <a:t>, </a:t>
            </a:r>
            <a:r>
              <a:rPr lang="it-IT" i="1" dirty="0" err="1"/>
              <a:t>Bacillus</a:t>
            </a:r>
            <a:r>
              <a:rPr lang="it-IT" i="1" dirty="0"/>
              <a:t> </a:t>
            </a:r>
            <a:r>
              <a:rPr lang="it-IT" i="1" dirty="0" err="1"/>
              <a:t>cereus</a:t>
            </a:r>
            <a:r>
              <a:rPr lang="it-IT" dirty="0"/>
              <a:t>, </a:t>
            </a:r>
            <a:r>
              <a:rPr lang="it-IT" i="1" dirty="0"/>
              <a:t>Escherichia coli</a:t>
            </a:r>
            <a:r>
              <a:rPr lang="it-IT" dirty="0"/>
              <a:t>, </a:t>
            </a:r>
            <a:r>
              <a:rPr lang="it-IT" i="1" dirty="0"/>
              <a:t>Pseudomonas aeruginosa</a:t>
            </a:r>
            <a:r>
              <a:rPr lang="it-IT" dirty="0"/>
              <a:t> e </a:t>
            </a:r>
            <a:r>
              <a:rPr lang="it-IT" i="1" dirty="0"/>
              <a:t>Salmonella </a:t>
            </a:r>
            <a:r>
              <a:rPr lang="it-IT" i="1" dirty="0" err="1"/>
              <a:t>Enterotyphy</a:t>
            </a:r>
            <a:r>
              <a:rPr lang="it-IT" dirty="0"/>
              <a:t>, 3 Gram-positivi e 3 Gram-negativi. Le acque prelevate in profondità risentono del campo magnetico terrestre e sono in risonanza con esso, e posseggono quei batteri che vivono a quelle profondità. Immettendo in essa altri batteri e mettendo un brodo di coltura, si cambia il campo energetico di tutte le specie.</a:t>
            </a:r>
          </a:p>
        </p:txBody>
      </p:sp>
    </p:spTree>
    <p:extLst>
      <p:ext uri="{BB962C8B-B14F-4D97-AF65-F5344CB8AC3E}">
        <p14:creationId xmlns:p14="http://schemas.microsoft.com/office/powerpoint/2010/main" val="398870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5FEBA-C5FA-4D60-8EBC-2329D2A97E36}"/>
              </a:ext>
            </a:extLst>
          </p:cNvPr>
          <p:cNvSpPr>
            <a:spLocks noGrp="1"/>
          </p:cNvSpPr>
          <p:nvPr>
            <p:ph type="title"/>
          </p:nvPr>
        </p:nvSpPr>
        <p:spPr/>
        <p:txBody>
          <a:bodyPr/>
          <a:lstStyle/>
          <a:p>
            <a:r>
              <a:rPr lang="it-IT" altLang="it-IT" dirty="0"/>
              <a:t>Batteri inibiti da antibiotici </a:t>
            </a:r>
            <a:r>
              <a:rPr lang="it-IT" altLang="it-IT" dirty="0" err="1"/>
              <a:t>omeopatizzati</a:t>
            </a:r>
            <a:endParaRPr lang="it-IT" dirty="0"/>
          </a:p>
        </p:txBody>
      </p:sp>
      <p:sp>
        <p:nvSpPr>
          <p:cNvPr id="3" name="Segnaposto contenuto 2">
            <a:extLst>
              <a:ext uri="{FF2B5EF4-FFF2-40B4-BE49-F238E27FC236}">
                <a16:creationId xmlns:a16="http://schemas.microsoft.com/office/drawing/2014/main" id="{24EB7D0F-D758-4EA2-B684-209F8A728FCA}"/>
              </a:ext>
            </a:extLst>
          </p:cNvPr>
          <p:cNvSpPr>
            <a:spLocks noGrp="1"/>
          </p:cNvSpPr>
          <p:nvPr>
            <p:ph idx="1"/>
          </p:nvPr>
        </p:nvSpPr>
        <p:spPr>
          <a:xfrm>
            <a:off x="838200" y="1825625"/>
            <a:ext cx="7249357" cy="4351338"/>
          </a:xfrm>
        </p:spPr>
        <p:txBody>
          <a:bodyPr>
            <a:normAutofit lnSpcReduction="10000"/>
          </a:bodyPr>
          <a:lstStyle/>
          <a:p>
            <a:pPr marL="363538" indent="-363538">
              <a:lnSpc>
                <a:spcPct val="100000"/>
              </a:lnSpc>
              <a:spcBef>
                <a:spcPts val="0"/>
              </a:spcBef>
            </a:pPr>
            <a:r>
              <a:rPr lang="it-IT" dirty="0"/>
              <a:t>Nel caso degli antibiotici </a:t>
            </a:r>
            <a:r>
              <a:rPr lang="it-IT" dirty="0" err="1"/>
              <a:t>omeopatizzati</a:t>
            </a:r>
            <a:r>
              <a:rPr lang="it-IT" dirty="0"/>
              <a:t> rispetto agli stessi diluiti, si immette nella coltura batterica un campo energetico diverso che interferisce e produce una variazione dell'equilibrio della crescita dei batteri. L'esperimento coi batteri dimostra che il prodotto </a:t>
            </a:r>
            <a:r>
              <a:rPr lang="it-IT" dirty="0" err="1"/>
              <a:t>omeopatizzato</a:t>
            </a:r>
            <a:r>
              <a:rPr lang="it-IT" dirty="0"/>
              <a:t> è più attivo di quello diluito e questa attività si conserva e in alcuni casi aumenta anche dopo quattro mesi in frigo.</a:t>
            </a:r>
          </a:p>
        </p:txBody>
      </p:sp>
      <p:pic>
        <p:nvPicPr>
          <p:cNvPr id="4" name="Segnaposto contenuto 3" descr="PC210002.JPG">
            <a:extLst>
              <a:ext uri="{FF2B5EF4-FFF2-40B4-BE49-F238E27FC236}">
                <a16:creationId xmlns:a16="http://schemas.microsoft.com/office/drawing/2014/main" id="{4631ADC1-8D78-46F2-A4EA-BD5A8574BD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53969" y="2337094"/>
            <a:ext cx="3500066" cy="2625524"/>
          </a:xfrm>
          <a:prstGeom prst="rect">
            <a:avLst/>
          </a:prstGeom>
        </p:spPr>
      </p:pic>
    </p:spTree>
    <p:extLst>
      <p:ext uri="{BB962C8B-B14F-4D97-AF65-F5344CB8AC3E}">
        <p14:creationId xmlns:p14="http://schemas.microsoft.com/office/powerpoint/2010/main" val="2357625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A1BD18-03A3-4901-8169-9CAD9906D39C}"/>
              </a:ext>
            </a:extLst>
          </p:cNvPr>
          <p:cNvSpPr>
            <a:spLocks noGrp="1"/>
          </p:cNvSpPr>
          <p:nvPr>
            <p:ph type="title"/>
          </p:nvPr>
        </p:nvSpPr>
        <p:spPr/>
        <p:txBody>
          <a:bodyPr/>
          <a:lstStyle/>
          <a:p>
            <a:r>
              <a:rPr lang="it-IT" dirty="0"/>
              <a:t>Meccanismi di azione</a:t>
            </a:r>
          </a:p>
        </p:txBody>
      </p:sp>
      <p:sp>
        <p:nvSpPr>
          <p:cNvPr id="3" name="Segnaposto contenuto 2">
            <a:extLst>
              <a:ext uri="{FF2B5EF4-FFF2-40B4-BE49-F238E27FC236}">
                <a16:creationId xmlns:a16="http://schemas.microsoft.com/office/drawing/2014/main" id="{5E5BE8FF-0EE4-4B04-B2F6-EFA155699049}"/>
              </a:ext>
            </a:extLst>
          </p:cNvPr>
          <p:cNvSpPr>
            <a:spLocks noGrp="1"/>
          </p:cNvSpPr>
          <p:nvPr>
            <p:ph idx="1"/>
          </p:nvPr>
        </p:nvSpPr>
        <p:spPr/>
        <p:txBody>
          <a:bodyPr/>
          <a:lstStyle/>
          <a:p>
            <a:pPr marL="363538" indent="-363538"/>
            <a:r>
              <a:rPr lang="it-IT" dirty="0"/>
              <a:t>Il meccanismo d’azione degli antibiotici sulla cellula microbica è la formazione di legami covalenti forti con distruzione proteine e ribosomi e questo avviene attraverso scambio di elettroni nelle membrane o meglio per mezzo dei potenziali elettrochimici, che in questo modo variano creando una corrente di elettroni. Questo processo dinamico a cui è associato un campo elettromagnetico dovuto agli elettroni, può essere perturbato e tramettere una frequenza che può uccidere i batteri o favorirne la crescita. Poiché il nostro organismo e la nostra vita sono legate ai batteri e alla quantità di acqua dentro di noi, si capisce come una perturbazione ci porti alla salute o alla malattia. </a:t>
            </a:r>
          </a:p>
        </p:txBody>
      </p:sp>
    </p:spTree>
    <p:extLst>
      <p:ext uri="{BB962C8B-B14F-4D97-AF65-F5344CB8AC3E}">
        <p14:creationId xmlns:p14="http://schemas.microsoft.com/office/powerpoint/2010/main" val="3646262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0F499A-F94A-4DE0-B52A-37D54FE99C35}"/>
              </a:ext>
            </a:extLst>
          </p:cNvPr>
          <p:cNvSpPr>
            <a:spLocks noGrp="1"/>
          </p:cNvSpPr>
          <p:nvPr>
            <p:ph type="title"/>
          </p:nvPr>
        </p:nvSpPr>
        <p:spPr/>
        <p:txBody>
          <a:bodyPr/>
          <a:lstStyle/>
          <a:p>
            <a:r>
              <a:rPr lang="it-IT" dirty="0"/>
              <a:t>Acque particolari</a:t>
            </a:r>
          </a:p>
        </p:txBody>
      </p:sp>
      <p:sp>
        <p:nvSpPr>
          <p:cNvPr id="3" name="Segnaposto contenuto 2">
            <a:extLst>
              <a:ext uri="{FF2B5EF4-FFF2-40B4-BE49-F238E27FC236}">
                <a16:creationId xmlns:a16="http://schemas.microsoft.com/office/drawing/2014/main" id="{C29FFF85-CDFA-4F28-AA32-40503969545A}"/>
              </a:ext>
            </a:extLst>
          </p:cNvPr>
          <p:cNvSpPr>
            <a:spLocks noGrp="1"/>
          </p:cNvSpPr>
          <p:nvPr>
            <p:ph idx="1"/>
          </p:nvPr>
        </p:nvSpPr>
        <p:spPr/>
        <p:txBody>
          <a:bodyPr/>
          <a:lstStyle/>
          <a:p>
            <a:pPr marL="363538" indent="-355600"/>
            <a:r>
              <a:rPr lang="it-IT" dirty="0"/>
              <a:t>Le acque particolari dimostrano un’attività trofica verso i batteri, l’acqua di Lourdes inibisce la crescita batterica anche dopo sei mesi lasciata a temperatura ambiente e in luogo non protetto. </a:t>
            </a:r>
          </a:p>
        </p:txBody>
      </p:sp>
      <p:pic>
        <p:nvPicPr>
          <p:cNvPr id="1026" name="Picture 2" descr="Risultato immagine per acqua di lourdes che non bagna">
            <a:extLst>
              <a:ext uri="{FF2B5EF4-FFF2-40B4-BE49-F238E27FC236}">
                <a16:creationId xmlns:a16="http://schemas.microsoft.com/office/drawing/2014/main" id="{91E450CB-0D2B-4F52-9F20-5AF74CF2B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3" y="3685342"/>
            <a:ext cx="4453076" cy="249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5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D531EDD-8B4D-4F24-A952-F384903E188C}"/>
              </a:ext>
            </a:extLst>
          </p:cNvPr>
          <p:cNvPicPr>
            <a:picLocks noChangeAspect="1"/>
          </p:cNvPicPr>
          <p:nvPr/>
        </p:nvPicPr>
        <p:blipFill>
          <a:blip r:embed="rId2"/>
          <a:stretch>
            <a:fillRect/>
          </a:stretch>
        </p:blipFill>
        <p:spPr>
          <a:xfrm>
            <a:off x="1864922" y="189096"/>
            <a:ext cx="6041951" cy="6479808"/>
          </a:xfrm>
          <a:prstGeom prst="rect">
            <a:avLst/>
          </a:prstGeom>
        </p:spPr>
      </p:pic>
    </p:spTree>
    <p:extLst>
      <p:ext uri="{BB962C8B-B14F-4D97-AF65-F5344CB8AC3E}">
        <p14:creationId xmlns:p14="http://schemas.microsoft.com/office/powerpoint/2010/main" val="326673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0BC914-C39B-4456-ADA7-37D8AD53ADC6}"/>
              </a:ext>
            </a:extLst>
          </p:cNvPr>
          <p:cNvSpPr>
            <a:spLocks noGrp="1"/>
          </p:cNvSpPr>
          <p:nvPr>
            <p:ph type="title"/>
          </p:nvPr>
        </p:nvSpPr>
        <p:spPr>
          <a:xfrm>
            <a:off x="838200" y="365126"/>
            <a:ext cx="3858087" cy="1055302"/>
          </a:xfrm>
        </p:spPr>
        <p:txBody>
          <a:bodyPr/>
          <a:lstStyle/>
          <a:p>
            <a:r>
              <a:rPr lang="it-IT" dirty="0" err="1"/>
              <a:t>Cécile</a:t>
            </a:r>
            <a:r>
              <a:rPr lang="it-IT" dirty="0"/>
              <a:t> </a:t>
            </a:r>
            <a:r>
              <a:rPr lang="it-IT" dirty="0" err="1"/>
              <a:t>Guérard</a:t>
            </a:r>
            <a:endParaRPr lang="it-IT" dirty="0"/>
          </a:p>
        </p:txBody>
      </p:sp>
      <p:sp>
        <p:nvSpPr>
          <p:cNvPr id="3" name="Segnaposto contenuto 2">
            <a:extLst>
              <a:ext uri="{FF2B5EF4-FFF2-40B4-BE49-F238E27FC236}">
                <a16:creationId xmlns:a16="http://schemas.microsoft.com/office/drawing/2014/main" id="{E2BB16BC-7257-43A9-ADCB-D6AFCF5FF9BA}"/>
              </a:ext>
            </a:extLst>
          </p:cNvPr>
          <p:cNvSpPr>
            <a:spLocks noGrp="1"/>
          </p:cNvSpPr>
          <p:nvPr>
            <p:ph idx="1"/>
          </p:nvPr>
        </p:nvSpPr>
        <p:spPr>
          <a:xfrm>
            <a:off x="838200" y="2404158"/>
            <a:ext cx="10515600" cy="4351338"/>
          </a:xfrm>
        </p:spPr>
        <p:txBody>
          <a:bodyPr>
            <a:normAutofit lnSpcReduction="10000"/>
          </a:bodyPr>
          <a:lstStyle/>
          <a:p>
            <a:pPr marL="363538" indent="-363538"/>
            <a:r>
              <a:rPr lang="it-IT" i="1" dirty="0"/>
              <a:t>«Dal mare abbiamo molto da apprendere: il mare, vasta distesa di libertà, dove s’inscrivono tutte le possibilità, ci invita al sogno, un ottimo inizio per la meditazione. Il mare, che è sempre in movimento, ci offre un modello di creatività. Il mare ingoia il nostro ego adorato e ci mostra come agire e nutrire la nostra anima, che, in fin dei conti, è la cosa più interessante. Viaggiare per imparare a diventare se stessi è di gran lunga più interessante che limitarsi a riflettere la propria immagine. E quando non si è più inchiodati al proprio io, il mondo si alleggerisce, le difficoltà si districano, le strade si delineano.»</a:t>
            </a:r>
          </a:p>
          <a:p>
            <a:pPr marL="0" indent="0" algn="r">
              <a:buNone/>
            </a:pPr>
            <a:endParaRPr lang="it-IT" sz="2000" dirty="0"/>
          </a:p>
          <a:p>
            <a:pPr marL="0" indent="0" algn="r">
              <a:buNone/>
            </a:pPr>
            <a:r>
              <a:rPr lang="it-IT" sz="2000" dirty="0"/>
              <a:t>da «Piccola Filosofia del Mare»</a:t>
            </a:r>
          </a:p>
        </p:txBody>
      </p:sp>
      <p:pic>
        <p:nvPicPr>
          <p:cNvPr id="5" name="Immagine 4">
            <a:extLst>
              <a:ext uri="{FF2B5EF4-FFF2-40B4-BE49-F238E27FC236}">
                <a16:creationId xmlns:a16="http://schemas.microsoft.com/office/drawing/2014/main" id="{AC0AC8C1-CA5C-48D0-A491-36D7C3754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435" y="185653"/>
            <a:ext cx="3660559" cy="2043812"/>
          </a:xfrm>
          <a:prstGeom prst="rect">
            <a:avLst/>
          </a:prstGeom>
        </p:spPr>
      </p:pic>
    </p:spTree>
    <p:extLst>
      <p:ext uri="{BB962C8B-B14F-4D97-AF65-F5344CB8AC3E}">
        <p14:creationId xmlns:p14="http://schemas.microsoft.com/office/powerpoint/2010/main" val="134018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sz="5400" dirty="0">
                <a:latin typeface="Arial Black" pitchFamily="34" charset="0"/>
              </a:rPr>
            </a:br>
            <a:r>
              <a:rPr lang="it-IT" sz="5400" dirty="0">
                <a:latin typeface="Arial Black" pitchFamily="34" charset="0"/>
              </a:rPr>
              <a:t>Noi Siamo il Tutto</a:t>
            </a:r>
            <a:endParaRPr lang="it-IT" dirty="0"/>
          </a:p>
        </p:txBody>
      </p:sp>
      <p:sp>
        <p:nvSpPr>
          <p:cNvPr id="3" name="Segnaposto contenuto 2"/>
          <p:cNvSpPr>
            <a:spLocks noGrp="1"/>
          </p:cNvSpPr>
          <p:nvPr>
            <p:ph idx="1"/>
          </p:nvPr>
        </p:nvSpPr>
        <p:spPr>
          <a:xfrm>
            <a:off x="838200" y="2157319"/>
            <a:ext cx="10515600" cy="4351338"/>
          </a:xfrm>
        </p:spPr>
        <p:txBody>
          <a:bodyPr/>
          <a:lstStyle/>
          <a:p>
            <a:pPr marL="7938" lvl="8" indent="0" algn="ctr">
              <a:buNone/>
            </a:pPr>
            <a:r>
              <a:rPr lang="it-IT" sz="2000" dirty="0">
                <a:latin typeface="Arial Black" pitchFamily="34" charset="0"/>
              </a:rPr>
              <a:t>La natura non è l’appetitoso contorno vario e variopinto dell’uomo</a:t>
            </a:r>
          </a:p>
          <a:p>
            <a:pPr lvl="8"/>
            <a:endParaRPr lang="it-IT" sz="2000" dirty="0">
              <a:latin typeface="Arial Black" pitchFamily="34" charset="0"/>
            </a:endParaRPr>
          </a:p>
          <a:p>
            <a:pPr lvl="8"/>
            <a:endParaRPr lang="it-IT" sz="2000" dirty="0">
              <a:latin typeface="Arial Black" pitchFamily="34" charset="0"/>
            </a:endParaRPr>
          </a:p>
          <a:p>
            <a:pPr marL="3657600" lvl="8" indent="0">
              <a:buNone/>
            </a:pPr>
            <a:endParaRPr lang="it-IT" sz="2000" dirty="0">
              <a:latin typeface="Arial Black" pitchFamily="34" charset="0"/>
            </a:endParaRPr>
          </a:p>
          <a:p>
            <a:pPr marL="3657600" lvl="8" indent="0">
              <a:buNone/>
            </a:pPr>
            <a:endParaRPr lang="it-IT" sz="2000" dirty="0">
              <a:latin typeface="Arial Black" pitchFamily="34" charset="0"/>
            </a:endParaRPr>
          </a:p>
          <a:p>
            <a:pPr lvl="8"/>
            <a:endParaRPr lang="it-IT" sz="2000" dirty="0">
              <a:latin typeface="Arial Black" pitchFamily="34" charset="0"/>
            </a:endParaRPr>
          </a:p>
          <a:p>
            <a:pPr marL="3427413" lvl="8" indent="0" algn="ctr">
              <a:lnSpc>
                <a:spcPct val="100000"/>
              </a:lnSpc>
              <a:spcBef>
                <a:spcPts val="0"/>
              </a:spcBef>
              <a:buNone/>
            </a:pPr>
            <a:r>
              <a:rPr lang="it-IT" sz="4000" dirty="0">
                <a:latin typeface="Arial Black" pitchFamily="34" charset="0"/>
              </a:rPr>
              <a:t>Grazie dell’Attenzione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233" y="2975266"/>
            <a:ext cx="2808312" cy="35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7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2EF33E-A2C3-48E8-8447-CD8C94CB4E52}"/>
              </a:ext>
            </a:extLst>
          </p:cNvPr>
          <p:cNvSpPr>
            <a:spLocks noGrp="1"/>
          </p:cNvSpPr>
          <p:nvPr>
            <p:ph type="title"/>
          </p:nvPr>
        </p:nvSpPr>
        <p:spPr/>
        <p:txBody>
          <a:bodyPr/>
          <a:lstStyle/>
          <a:p>
            <a:r>
              <a:rPr lang="it-IT" dirty="0"/>
              <a:t>Storia</a:t>
            </a:r>
          </a:p>
        </p:txBody>
      </p:sp>
      <p:sp>
        <p:nvSpPr>
          <p:cNvPr id="3" name="Segnaposto contenuto 2">
            <a:extLst>
              <a:ext uri="{FF2B5EF4-FFF2-40B4-BE49-F238E27FC236}">
                <a16:creationId xmlns:a16="http://schemas.microsoft.com/office/drawing/2014/main" id="{99ACB2CA-F0D4-49D7-B588-AB32E2864234}"/>
              </a:ext>
            </a:extLst>
          </p:cNvPr>
          <p:cNvSpPr>
            <a:spLocks noGrp="1"/>
          </p:cNvSpPr>
          <p:nvPr>
            <p:ph idx="1"/>
          </p:nvPr>
        </p:nvSpPr>
        <p:spPr/>
        <p:txBody>
          <a:bodyPr/>
          <a:lstStyle/>
          <a:p>
            <a:r>
              <a:rPr lang="it-IT" dirty="0"/>
              <a:t>L’acqua ha sempre esercitato un fascino particolare fin dai tempi antichi sia dal punto di vista religioso che da quello scientifico-filosofico. Le tracce sono in tutto il mondo.</a:t>
            </a:r>
          </a:p>
          <a:p>
            <a:r>
              <a:rPr lang="it-IT" dirty="0"/>
              <a:t>Le sorgenti d’acqua, acque sotterranee che sgorgano dal suolo, spesso nelle civiltà dell’antichità erano considerate luoghi sacri per la fertilità data al terreno e anche  per il benessere fisico dovuto all’acqua calda termale e per le sue facoltà terapeutiche.</a:t>
            </a:r>
          </a:p>
        </p:txBody>
      </p:sp>
    </p:spTree>
    <p:extLst>
      <p:ext uri="{BB962C8B-B14F-4D97-AF65-F5344CB8AC3E}">
        <p14:creationId xmlns:p14="http://schemas.microsoft.com/office/powerpoint/2010/main" val="102272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AF865-1ADB-4852-ACA9-56D37E9BC464}"/>
              </a:ext>
            </a:extLst>
          </p:cNvPr>
          <p:cNvSpPr>
            <a:spLocks noGrp="1"/>
          </p:cNvSpPr>
          <p:nvPr>
            <p:ph type="title"/>
          </p:nvPr>
        </p:nvSpPr>
        <p:spPr/>
        <p:txBody>
          <a:bodyPr/>
          <a:lstStyle/>
          <a:p>
            <a:r>
              <a:rPr lang="it-IT" dirty="0" err="1"/>
              <a:t>Alchemia</a:t>
            </a:r>
            <a:r>
              <a:rPr lang="it-IT" dirty="0"/>
              <a:t>    </a:t>
            </a:r>
          </a:p>
        </p:txBody>
      </p:sp>
      <p:sp>
        <p:nvSpPr>
          <p:cNvPr id="3" name="Segnaposto contenuto 2">
            <a:extLst>
              <a:ext uri="{FF2B5EF4-FFF2-40B4-BE49-F238E27FC236}">
                <a16:creationId xmlns:a16="http://schemas.microsoft.com/office/drawing/2014/main" id="{4DA1AAC3-97FC-4C4F-8883-83F7FF486FBF}"/>
              </a:ext>
            </a:extLst>
          </p:cNvPr>
          <p:cNvSpPr>
            <a:spLocks noGrp="1"/>
          </p:cNvSpPr>
          <p:nvPr>
            <p:ph idx="1"/>
          </p:nvPr>
        </p:nvSpPr>
        <p:spPr/>
        <p:txBody>
          <a:bodyPr/>
          <a:lstStyle/>
          <a:p>
            <a:r>
              <a:rPr lang="it-IT" dirty="0"/>
              <a:t>L'acqua rappresenta il principio vitale inteso come mezzo di rigenerazione. Per gli alchimisti l'acqua come solvente porta alla Putrefazione, fase essenziale per il risorgere della vita, ed inoltre, sciogliendo sali e sostanze, li rende adatti a numerosi processi alchemici. È proprio in questa fase alchemica che tra alcuni elementi si credeva potesse avvenire la cosiddetta Unione: essa doveva avvenire nel corso della lotta tra la natura fissa e la natura volatile degli elementi. L'acqua come solvente serve per ottenere la quintessenza dei minerali e delle sostanze naturali. </a:t>
            </a:r>
          </a:p>
        </p:txBody>
      </p:sp>
      <p:pic>
        <p:nvPicPr>
          <p:cNvPr id="5" name="Immagine 4">
            <a:extLst>
              <a:ext uri="{FF2B5EF4-FFF2-40B4-BE49-F238E27FC236}">
                <a16:creationId xmlns:a16="http://schemas.microsoft.com/office/drawing/2014/main" id="{35CD0518-C46A-4F9B-B677-762D5221D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672" y="151352"/>
            <a:ext cx="2151033" cy="1669029"/>
          </a:xfrm>
          <a:prstGeom prst="rect">
            <a:avLst/>
          </a:prstGeom>
        </p:spPr>
      </p:pic>
    </p:spTree>
    <p:extLst>
      <p:ext uri="{BB962C8B-B14F-4D97-AF65-F5344CB8AC3E}">
        <p14:creationId xmlns:p14="http://schemas.microsoft.com/office/powerpoint/2010/main" val="26335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393D8-D2DF-4148-94CF-94CD12751303}"/>
              </a:ext>
            </a:extLst>
          </p:cNvPr>
          <p:cNvSpPr>
            <a:spLocks noGrp="1"/>
          </p:cNvSpPr>
          <p:nvPr>
            <p:ph type="title"/>
          </p:nvPr>
        </p:nvSpPr>
        <p:spPr/>
        <p:txBody>
          <a:bodyPr/>
          <a:lstStyle/>
          <a:p>
            <a:r>
              <a:rPr lang="it-IT" dirty="0" err="1"/>
              <a:t>Alchemia</a:t>
            </a:r>
            <a:endParaRPr lang="it-IT" dirty="0"/>
          </a:p>
        </p:txBody>
      </p:sp>
      <p:sp>
        <p:nvSpPr>
          <p:cNvPr id="3" name="Segnaposto contenuto 2">
            <a:extLst>
              <a:ext uri="{FF2B5EF4-FFF2-40B4-BE49-F238E27FC236}">
                <a16:creationId xmlns:a16="http://schemas.microsoft.com/office/drawing/2014/main" id="{B73B4E3E-AB09-4CA2-854A-147027C9B502}"/>
              </a:ext>
            </a:extLst>
          </p:cNvPr>
          <p:cNvSpPr>
            <a:spLocks noGrp="1"/>
          </p:cNvSpPr>
          <p:nvPr>
            <p:ph idx="1"/>
          </p:nvPr>
        </p:nvSpPr>
        <p:spPr>
          <a:xfrm>
            <a:off x="838200" y="1825625"/>
            <a:ext cx="10515600" cy="4770484"/>
          </a:xfrm>
        </p:spPr>
        <p:txBody>
          <a:bodyPr/>
          <a:lstStyle/>
          <a:p>
            <a:r>
              <a:rPr lang="it-IT" dirty="0"/>
              <a:t>L’acqua rappresenta la base e il fondamento di tutte le trasformazioni, poiché essa stessa si trasforma e muta stato</a:t>
            </a:r>
          </a:p>
          <a:p>
            <a:r>
              <a:rPr lang="it-IT" dirty="0"/>
              <a:t>Nelle preparazioni alchemiche veniva utilizzata la rugiada della notte di luna piena o l’acqua piovana di alcuni periodi dell’anno</a:t>
            </a:r>
          </a:p>
          <a:p>
            <a:r>
              <a:rPr lang="it-IT" dirty="0"/>
              <a:t>Era l’acqua che faceva la dissoluzione dei metalli nella loro prima materia</a:t>
            </a:r>
          </a:p>
        </p:txBody>
      </p:sp>
      <p:pic>
        <p:nvPicPr>
          <p:cNvPr id="5" name="Immagine 4">
            <a:extLst>
              <a:ext uri="{FF2B5EF4-FFF2-40B4-BE49-F238E27FC236}">
                <a16:creationId xmlns:a16="http://schemas.microsoft.com/office/drawing/2014/main" id="{F70D0FE6-9476-4EFA-B083-0C0426D5E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053" y="4140477"/>
            <a:ext cx="4480984" cy="2590569"/>
          </a:xfrm>
          <a:prstGeom prst="rect">
            <a:avLst/>
          </a:prstGeom>
        </p:spPr>
      </p:pic>
    </p:spTree>
    <p:extLst>
      <p:ext uri="{BB962C8B-B14F-4D97-AF65-F5344CB8AC3E}">
        <p14:creationId xmlns:p14="http://schemas.microsoft.com/office/powerpoint/2010/main" val="296351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35858-8E0C-42EE-AF02-F058F1369D57}"/>
              </a:ext>
            </a:extLst>
          </p:cNvPr>
          <p:cNvSpPr>
            <a:spLocks noGrp="1"/>
          </p:cNvSpPr>
          <p:nvPr>
            <p:ph type="title"/>
          </p:nvPr>
        </p:nvSpPr>
        <p:spPr/>
        <p:txBody>
          <a:bodyPr/>
          <a:lstStyle/>
          <a:p>
            <a:r>
              <a:rPr lang="it-IT" dirty="0"/>
              <a:t>Testo anonimo del XVII secolo</a:t>
            </a:r>
          </a:p>
        </p:txBody>
      </p:sp>
      <p:sp>
        <p:nvSpPr>
          <p:cNvPr id="3" name="Segnaposto contenuto 2">
            <a:extLst>
              <a:ext uri="{FF2B5EF4-FFF2-40B4-BE49-F238E27FC236}">
                <a16:creationId xmlns:a16="http://schemas.microsoft.com/office/drawing/2014/main" id="{98993626-7B93-463E-8956-6BFC19DA8EC9}"/>
              </a:ext>
            </a:extLst>
          </p:cNvPr>
          <p:cNvSpPr>
            <a:spLocks noGrp="1"/>
          </p:cNvSpPr>
          <p:nvPr>
            <p:ph idx="1"/>
          </p:nvPr>
        </p:nvSpPr>
        <p:spPr/>
        <p:txBody>
          <a:bodyPr/>
          <a:lstStyle/>
          <a:p>
            <a:r>
              <a:rPr lang="it-IT" i="1" dirty="0"/>
              <a:t>«Dio il creatore crea questo universo dal nulla e mette tutti gli elementi confusamente dentro l’acqua ed in seguito li separa … se noi facciamo l’anatomia dell’acqua e la dividiamo nelle sue parti, troveremo in che cosa essa consiste e che essa è capace di tutte le sorti di generazioni»</a:t>
            </a:r>
          </a:p>
          <a:p>
            <a:r>
              <a:rPr lang="it-IT" dirty="0"/>
              <a:t>Questo ci dice quanto l’acqua fosse fonte di tutto ciò che esiste nella natura e quanto essa fosse capace di trasformare le cose attraverso la trasmutazione</a:t>
            </a:r>
          </a:p>
        </p:txBody>
      </p:sp>
    </p:spTree>
    <p:extLst>
      <p:ext uri="{BB962C8B-B14F-4D97-AF65-F5344CB8AC3E}">
        <p14:creationId xmlns:p14="http://schemas.microsoft.com/office/powerpoint/2010/main" val="118629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FFB5E4-5C69-46C4-9FB2-56DC2CA4735E}"/>
              </a:ext>
            </a:extLst>
          </p:cNvPr>
          <p:cNvSpPr>
            <a:spLocks noGrp="1"/>
          </p:cNvSpPr>
          <p:nvPr>
            <p:ph type="title"/>
          </p:nvPr>
        </p:nvSpPr>
        <p:spPr/>
        <p:txBody>
          <a:bodyPr/>
          <a:lstStyle/>
          <a:p>
            <a:r>
              <a:rPr lang="it-IT" dirty="0"/>
              <a:t>Acqua è vita</a:t>
            </a:r>
          </a:p>
        </p:txBody>
      </p:sp>
      <p:sp>
        <p:nvSpPr>
          <p:cNvPr id="3" name="Segnaposto contenuto 2">
            <a:extLst>
              <a:ext uri="{FF2B5EF4-FFF2-40B4-BE49-F238E27FC236}">
                <a16:creationId xmlns:a16="http://schemas.microsoft.com/office/drawing/2014/main" id="{BA722944-F9CD-474A-AE62-6D221959895D}"/>
              </a:ext>
            </a:extLst>
          </p:cNvPr>
          <p:cNvSpPr>
            <a:spLocks noGrp="1"/>
          </p:cNvSpPr>
          <p:nvPr>
            <p:ph idx="1"/>
          </p:nvPr>
        </p:nvSpPr>
        <p:spPr/>
        <p:txBody>
          <a:bodyPr/>
          <a:lstStyle/>
          <a:p>
            <a:r>
              <a:rPr lang="it-IT" dirty="0"/>
              <a:t>Talete identificò il principio originario (</a:t>
            </a:r>
            <a:r>
              <a:rPr lang="el-GR" dirty="0" err="1"/>
              <a:t>ἀρχή</a:t>
            </a:r>
            <a:r>
              <a:rPr lang="it-IT" dirty="0"/>
              <a:t>) nell'acqua, da lui considerata fonte, sostanza e termine ultimo della realtà e principio di tutte le cose</a:t>
            </a:r>
          </a:p>
          <a:p>
            <a:endParaRPr lang="it-IT" dirty="0"/>
          </a:p>
        </p:txBody>
      </p:sp>
      <p:pic>
        <p:nvPicPr>
          <p:cNvPr id="7" name="Immagine 6">
            <a:extLst>
              <a:ext uri="{FF2B5EF4-FFF2-40B4-BE49-F238E27FC236}">
                <a16:creationId xmlns:a16="http://schemas.microsoft.com/office/drawing/2014/main" id="{3F2325B4-A329-4C06-9554-4D5E890FB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775" y="3293706"/>
            <a:ext cx="4266056" cy="2639980"/>
          </a:xfrm>
          <a:prstGeom prst="rect">
            <a:avLst/>
          </a:prstGeom>
        </p:spPr>
      </p:pic>
      <p:pic>
        <p:nvPicPr>
          <p:cNvPr id="9" name="Immagine 8">
            <a:extLst>
              <a:ext uri="{FF2B5EF4-FFF2-40B4-BE49-F238E27FC236}">
                <a16:creationId xmlns:a16="http://schemas.microsoft.com/office/drawing/2014/main" id="{9EA8A4E4-BCAB-4145-B3BB-8FDFCC5F4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029" y="3293706"/>
            <a:ext cx="4343193" cy="2639980"/>
          </a:xfrm>
          <a:prstGeom prst="rect">
            <a:avLst/>
          </a:prstGeom>
        </p:spPr>
      </p:pic>
    </p:spTree>
    <p:extLst>
      <p:ext uri="{BB962C8B-B14F-4D97-AF65-F5344CB8AC3E}">
        <p14:creationId xmlns:p14="http://schemas.microsoft.com/office/powerpoint/2010/main" val="228856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21757-BC41-4FB5-B76B-471098CF1320}"/>
              </a:ext>
            </a:extLst>
          </p:cNvPr>
          <p:cNvSpPr>
            <a:spLocks noGrp="1"/>
          </p:cNvSpPr>
          <p:nvPr>
            <p:ph type="title"/>
          </p:nvPr>
        </p:nvSpPr>
        <p:spPr/>
        <p:txBody>
          <a:bodyPr/>
          <a:lstStyle/>
          <a:p>
            <a:r>
              <a:rPr lang="it-IT" dirty="0"/>
              <a:t>Talete di Mileto, filosofo monista</a:t>
            </a:r>
          </a:p>
        </p:txBody>
      </p:sp>
      <p:sp>
        <p:nvSpPr>
          <p:cNvPr id="3" name="Segnaposto contenuto 2">
            <a:extLst>
              <a:ext uri="{FF2B5EF4-FFF2-40B4-BE49-F238E27FC236}">
                <a16:creationId xmlns:a16="http://schemas.microsoft.com/office/drawing/2014/main" id="{67455EA0-2D2B-4FB7-9DA6-843BC6239D24}"/>
              </a:ext>
            </a:extLst>
          </p:cNvPr>
          <p:cNvSpPr>
            <a:spLocks noGrp="1"/>
          </p:cNvSpPr>
          <p:nvPr>
            <p:ph idx="1"/>
          </p:nvPr>
        </p:nvSpPr>
        <p:spPr/>
        <p:txBody>
          <a:bodyPr>
            <a:normAutofit/>
          </a:bodyPr>
          <a:lstStyle/>
          <a:p>
            <a:pPr marL="363538" indent="-363538"/>
            <a:r>
              <a:rPr lang="it-IT" sz="2400" b="1" dirty="0">
                <a:latin typeface="Arial" panose="020B0604020202020204" pitchFamily="34" charset="0"/>
                <a:cs typeface="Arial" panose="020B0604020202020204" pitchFamily="34" charset="0"/>
              </a:rPr>
              <a:t>L’iniziatore della teoria secondo la quale il nutrimento di tutte le cose risiede nell’umido e l’acqua è matrice, madre e principio di generazione. La pluralità del reale si riduce quindi ad un unico elemento all’origine del mondo grazie alla cui solidificazione emerge la terra e all’evaporazione l’aria e successivamente il fuoco. Tutto dall’acqua nasce e nell’acqua ritorna, soltanto l’acqua rimane eterna, fonte e fine di ogni cosa. </a:t>
            </a:r>
          </a:p>
        </p:txBody>
      </p:sp>
    </p:spTree>
    <p:extLst>
      <p:ext uri="{BB962C8B-B14F-4D97-AF65-F5344CB8AC3E}">
        <p14:creationId xmlns:p14="http://schemas.microsoft.com/office/powerpoint/2010/main" val="12874889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Atlante">
  <a:themeElements>
    <a:clrScheme name="Atlante">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n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nte">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TotalTime>
  <Words>2605</Words>
  <Application>Microsoft Macintosh PowerPoint</Application>
  <PresentationFormat>Widescreen</PresentationFormat>
  <Paragraphs>108</Paragraphs>
  <Slides>38</Slides>
  <Notes>0</Notes>
  <HiddenSlides>0</HiddenSlides>
  <MMClips>0</MMClips>
  <ScaleCrop>false</ScaleCrop>
  <HeadingPairs>
    <vt:vector size="6" baseType="variant">
      <vt:variant>
        <vt:lpstr>Caratteri utilizzati</vt:lpstr>
      </vt:variant>
      <vt:variant>
        <vt:i4>9</vt:i4>
      </vt:variant>
      <vt:variant>
        <vt:lpstr>Tema</vt:lpstr>
      </vt:variant>
      <vt:variant>
        <vt:i4>5</vt:i4>
      </vt:variant>
      <vt:variant>
        <vt:lpstr>Titoli diapositive</vt:lpstr>
      </vt:variant>
      <vt:variant>
        <vt:i4>38</vt:i4>
      </vt:variant>
    </vt:vector>
  </HeadingPairs>
  <TitlesOfParts>
    <vt:vector size="52" baseType="lpstr">
      <vt:lpstr>Arial</vt:lpstr>
      <vt:lpstr>Arial Black</vt:lpstr>
      <vt:lpstr>Calibri</vt:lpstr>
      <vt:lpstr>Calibri Light</vt:lpstr>
      <vt:lpstr>Century Gothic</vt:lpstr>
      <vt:lpstr>Rockwell</vt:lpstr>
      <vt:lpstr>Trebuchet MS</vt:lpstr>
      <vt:lpstr>Wingdings</vt:lpstr>
      <vt:lpstr>Wingdings 3</vt:lpstr>
      <vt:lpstr>Tema di Office</vt:lpstr>
      <vt:lpstr>Sezione</vt:lpstr>
      <vt:lpstr>Sfaccettatura</vt:lpstr>
      <vt:lpstr>Atlante</vt:lpstr>
      <vt:lpstr>Kimono</vt:lpstr>
      <vt:lpstr>Water between Alchemy and Chemistry</vt:lpstr>
      <vt:lpstr>Acqua tra Alchemia e Chimica</vt:lpstr>
      <vt:lpstr>Acqua è vita</vt:lpstr>
      <vt:lpstr>Storia</vt:lpstr>
      <vt:lpstr>Alchemia    </vt:lpstr>
      <vt:lpstr>Alchemia</vt:lpstr>
      <vt:lpstr>Testo anonimo del XVII secolo</vt:lpstr>
      <vt:lpstr>Acqua è vita</vt:lpstr>
      <vt:lpstr>Talete di Mileto, filosofo monista</vt:lpstr>
      <vt:lpstr>Eraclito</vt:lpstr>
      <vt:lpstr>Ippocrate   </vt:lpstr>
      <vt:lpstr>L’acqua nella bibbia</vt:lpstr>
      <vt:lpstr>Le varie visioni</vt:lpstr>
      <vt:lpstr>Sumeri</vt:lpstr>
      <vt:lpstr>Testi Veda</vt:lpstr>
      <vt:lpstr>L’acqua terapeutica</vt:lpstr>
      <vt:lpstr>Esempi  terapeutici</vt:lpstr>
      <vt:lpstr>Chimica</vt:lpstr>
      <vt:lpstr>Molecola</vt:lpstr>
      <vt:lpstr>Cluster</vt:lpstr>
      <vt:lpstr>Frequenze dell’acqua</vt:lpstr>
      <vt:lpstr>Clusters dell’acqua</vt:lpstr>
      <vt:lpstr>Comunicazione</vt:lpstr>
      <vt:lpstr>Acqua e Invecchiamento</vt:lpstr>
      <vt:lpstr>Trasduttore</vt:lpstr>
      <vt:lpstr>Fluttuazioni</vt:lpstr>
      <vt:lpstr>Studi sull’Acqua</vt:lpstr>
      <vt:lpstr>Memoria dell’acqua</vt:lpstr>
      <vt:lpstr>Acque omeopatiche</vt:lpstr>
      <vt:lpstr>Studi sui batteri</vt:lpstr>
      <vt:lpstr>La musica dell’universo</vt:lpstr>
      <vt:lpstr>Studi sull’acqua</vt:lpstr>
      <vt:lpstr>Batteri inibiti da antibiotici omeopatizzati</vt:lpstr>
      <vt:lpstr>Meccanismi di azione</vt:lpstr>
      <vt:lpstr>Acque particolari</vt:lpstr>
      <vt:lpstr>Presentazione standard di PowerPoint</vt:lpstr>
      <vt:lpstr>Cécile Guérard</vt:lpstr>
      <vt:lpstr> Noi Siamo il Tutto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between Alchemy and Chemistry</dc:title>
  <dc:creator>Avino Pasquale</dc:creator>
  <cp:lastModifiedBy>Avino Pasquale</cp:lastModifiedBy>
  <cp:revision>7</cp:revision>
  <dcterms:created xsi:type="dcterms:W3CDTF">2020-03-11T13:54:58Z</dcterms:created>
  <dcterms:modified xsi:type="dcterms:W3CDTF">2020-03-11T14:36:20Z</dcterms:modified>
</cp:coreProperties>
</file>