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59" r:id="rId5"/>
    <p:sldId id="260" r:id="rId6"/>
    <p:sldId id="261" r:id="rId7"/>
    <p:sldId id="264" r:id="rId8"/>
    <p:sldId id="265" r:id="rId9"/>
    <p:sldId id="266" r:id="rId10"/>
    <p:sldId id="267" r:id="rId11"/>
    <p:sldId id="269" r:id="rId12"/>
    <p:sldId id="272" r:id="rId13"/>
    <p:sldId id="270"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1" autoAdjust="0"/>
    <p:restoredTop sz="95394" autoAdjust="0"/>
  </p:normalViewPr>
  <p:slideViewPr>
    <p:cSldViewPr snapToGrid="0">
      <p:cViewPr>
        <p:scale>
          <a:sx n="75" d="100"/>
          <a:sy n="75" d="100"/>
        </p:scale>
        <p:origin x="797" y="26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7D697AC-809D-47E1-B68E-3290ECD9C0A4}" type="datetimeFigureOut">
              <a:rPr lang="fr-FR" smtClean="0"/>
              <a:t>04/02/2020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778400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D697AC-809D-47E1-B68E-3290ECD9C0A4}" type="datetimeFigureOut">
              <a:rPr lang="fr-FR" smtClean="0"/>
              <a:t>04/02/2020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687253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D697AC-809D-47E1-B68E-3290ECD9C0A4}" type="datetimeFigureOut">
              <a:rPr lang="fr-FR" smtClean="0"/>
              <a:t>04/02/2020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37799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D697AC-809D-47E1-B68E-3290ECD9C0A4}" type="datetimeFigureOut">
              <a:rPr lang="fr-FR" smtClean="0"/>
              <a:t>04/02/2020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99522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7D697AC-809D-47E1-B68E-3290ECD9C0A4}" type="datetimeFigureOut">
              <a:rPr lang="fr-FR" smtClean="0"/>
              <a:t>04/02/2020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96847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7D697AC-809D-47E1-B68E-3290ECD9C0A4}" type="datetimeFigureOut">
              <a:rPr lang="fr-FR" smtClean="0"/>
              <a:t>04/02/2020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837125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7D697AC-809D-47E1-B68E-3290ECD9C0A4}" type="datetimeFigureOut">
              <a:rPr lang="fr-FR" smtClean="0"/>
              <a:t>04/02/2020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09490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7D697AC-809D-47E1-B68E-3290ECD9C0A4}" type="datetimeFigureOut">
              <a:rPr lang="fr-FR" smtClean="0"/>
              <a:t>04/02/2020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3753348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7D697AC-809D-47E1-B68E-3290ECD9C0A4}" type="datetimeFigureOut">
              <a:rPr lang="fr-FR" smtClean="0"/>
              <a:t>04/02/2020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286869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7D697AC-809D-47E1-B68E-3290ECD9C0A4}" type="datetimeFigureOut">
              <a:rPr lang="fr-FR" smtClean="0"/>
              <a:t>04/02/2020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1189746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7D697AC-809D-47E1-B68E-3290ECD9C0A4}" type="datetimeFigureOut">
              <a:rPr lang="fr-FR" smtClean="0"/>
              <a:t>04/02/2020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3FEF8A-4830-4875-9A0F-C4D0ABFE7498}" type="slidenum">
              <a:rPr lang="fr-FR" smtClean="0"/>
              <a:t>‹N°›</a:t>
            </a:fld>
            <a:endParaRPr lang="fr-FR"/>
          </a:p>
        </p:txBody>
      </p:sp>
    </p:spTree>
    <p:extLst>
      <p:ext uri="{BB962C8B-B14F-4D97-AF65-F5344CB8AC3E}">
        <p14:creationId xmlns:p14="http://schemas.microsoft.com/office/powerpoint/2010/main" val="424398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697AC-809D-47E1-B68E-3290ECD9C0A4}" type="datetimeFigureOut">
              <a:rPr lang="fr-FR" smtClean="0"/>
              <a:t>04/02/2020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FEF8A-4830-4875-9A0F-C4D0ABFE7498}" type="slidenum">
              <a:rPr lang="fr-FR" smtClean="0"/>
              <a:t>‹N°›</a:t>
            </a:fld>
            <a:endParaRPr lang="fr-FR"/>
          </a:p>
        </p:txBody>
      </p:sp>
    </p:spTree>
    <p:extLst>
      <p:ext uri="{BB962C8B-B14F-4D97-AF65-F5344CB8AC3E}">
        <p14:creationId xmlns:p14="http://schemas.microsoft.com/office/powerpoint/2010/main" val="3650521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76518"/>
            <a:ext cx="12192000" cy="4948517"/>
          </a:xfrm>
        </p:spPr>
        <p:txBody>
          <a:bodyPr>
            <a:noAutofit/>
          </a:bodyPr>
          <a:lstStyle/>
          <a:p>
            <a:r>
              <a:rPr lang="fr-FR" sz="4000" dirty="0" smtClean="0">
                <a:latin typeface="Arial" panose="020B0604020202020204" pitchFamily="34" charset="0"/>
                <a:cs typeface="Arial" panose="020B0604020202020204" pitchFamily="34" charset="0"/>
              </a:rPr>
              <a:t/>
            </a:r>
            <a:br>
              <a:rPr lang="fr-FR" sz="4000" dirty="0" smtClean="0">
                <a:latin typeface="Arial" panose="020B0604020202020204" pitchFamily="34" charset="0"/>
                <a:cs typeface="Arial" panose="020B0604020202020204" pitchFamily="34" charset="0"/>
              </a:rPr>
            </a:br>
            <a:r>
              <a:rPr lang="fr-FR" sz="4000" dirty="0" smtClean="0">
                <a:latin typeface="Arial" panose="020B0604020202020204" pitchFamily="34" charset="0"/>
                <a:cs typeface="Arial" panose="020B0604020202020204" pitchFamily="34" charset="0"/>
              </a:rPr>
              <a:t/>
            </a:r>
            <a:br>
              <a:rPr lang="fr-FR" sz="4000" dirty="0" smtClean="0">
                <a:latin typeface="Arial" panose="020B0604020202020204" pitchFamily="34" charset="0"/>
                <a:cs typeface="Arial" panose="020B0604020202020204" pitchFamily="34" charset="0"/>
              </a:rPr>
            </a:br>
            <a:r>
              <a:rPr lang="fr-FR" sz="3600" dirty="0" smtClean="0">
                <a:latin typeface="Arial" panose="020B0604020202020204" pitchFamily="34" charset="0"/>
                <a:cs typeface="Arial" panose="020B0604020202020204" pitchFamily="34" charset="0"/>
              </a:rPr>
              <a:t/>
            </a:r>
            <a:br>
              <a:rPr lang="fr-FR" sz="3600" dirty="0" smtClean="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Jacques </a:t>
            </a:r>
            <a:r>
              <a:rPr lang="en-US" sz="3600" b="1" dirty="0" err="1" smtClean="0">
                <a:latin typeface="Arial" panose="020B0604020202020204" pitchFamily="34" charset="0"/>
                <a:cs typeface="Arial" panose="020B0604020202020204" pitchFamily="34" charset="0"/>
              </a:rPr>
              <a:t>Benveniste's</a:t>
            </a:r>
            <a:r>
              <a:rPr lang="en-US" sz="3600" b="1" dirty="0" smtClean="0">
                <a:latin typeface="Arial" panose="020B0604020202020204" pitchFamily="34" charset="0"/>
                <a:cs typeface="Arial" panose="020B0604020202020204" pitchFamily="34" charset="0"/>
              </a:rPr>
              <a:t> scientific work, its developments and the </a:t>
            </a:r>
            <a:r>
              <a:rPr lang="en-US" sz="3600" b="1" dirty="0" err="1" smtClean="0">
                <a:latin typeface="Arial" panose="020B0604020202020204" pitchFamily="34" charset="0"/>
                <a:cs typeface="Arial" panose="020B0604020202020204" pitchFamily="34" charset="0"/>
              </a:rPr>
              <a:t>Benveniste’s</a:t>
            </a:r>
            <a:r>
              <a:rPr lang="en-US" sz="3600" b="1" dirty="0" smtClean="0">
                <a:latin typeface="Arial" panose="020B0604020202020204" pitchFamily="34" charset="0"/>
                <a:cs typeface="Arial" panose="020B0604020202020204" pitchFamily="34" charset="0"/>
              </a:rPr>
              <a:t> award in </a:t>
            </a:r>
            <a:r>
              <a:rPr lang="en-US" sz="3600" b="1" dirty="0" smtClean="0">
                <a:latin typeface="Arial" panose="020B0604020202020204" pitchFamily="34" charset="0"/>
                <a:cs typeface="Arial" panose="020B0604020202020204" pitchFamily="34" charset="0"/>
              </a:rPr>
              <a:t>Crimea</a:t>
            </a:r>
            <a:br>
              <a:rPr lang="en-US" sz="3600" b="1" dirty="0" smtClean="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
            </a:r>
            <a:br>
              <a:rPr lang="en-US" sz="3600" b="1" dirty="0" smtClean="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L’</a:t>
            </a:r>
            <a:r>
              <a:rPr lang="fr-FR" sz="3600" b="1" dirty="0" err="1">
                <a:latin typeface="Arial" panose="020B0604020202020204" pitchFamily="34" charset="0"/>
                <a:cs typeface="Arial" panose="020B0604020202020204" pitchFamily="34" charset="0"/>
              </a:rPr>
              <a:t>opera</a:t>
            </a:r>
            <a:r>
              <a:rPr lang="fr-FR" sz="3600" b="1" dirty="0">
                <a:latin typeface="Arial" panose="020B0604020202020204" pitchFamily="34" charset="0"/>
                <a:cs typeface="Arial" panose="020B0604020202020204" pitchFamily="34" charset="0"/>
              </a:rPr>
              <a:t> </a:t>
            </a:r>
            <a:r>
              <a:rPr lang="fr-FR" sz="3600" b="1" dirty="0" err="1">
                <a:latin typeface="Arial" panose="020B0604020202020204" pitchFamily="34" charset="0"/>
                <a:cs typeface="Arial" panose="020B0604020202020204" pitchFamily="34" charset="0"/>
              </a:rPr>
              <a:t>scientifica</a:t>
            </a:r>
            <a:r>
              <a:rPr lang="fr-FR" sz="3600" b="1" dirty="0">
                <a:latin typeface="Arial" panose="020B0604020202020204" pitchFamily="34" charset="0"/>
                <a:cs typeface="Arial" panose="020B0604020202020204" pitchFamily="34" charset="0"/>
              </a:rPr>
              <a:t> di Jacques Benveniste, i </a:t>
            </a:r>
            <a:r>
              <a:rPr lang="fr-FR" sz="3600" b="1" dirty="0" err="1">
                <a:latin typeface="Arial" panose="020B0604020202020204" pitchFamily="34" charset="0"/>
                <a:cs typeface="Arial" panose="020B0604020202020204" pitchFamily="34" charset="0"/>
              </a:rPr>
              <a:t>suoi</a:t>
            </a:r>
            <a:r>
              <a:rPr lang="fr-FR" sz="3600" b="1" dirty="0">
                <a:latin typeface="Arial" panose="020B0604020202020204" pitchFamily="34" charset="0"/>
                <a:cs typeface="Arial" panose="020B0604020202020204" pitchFamily="34" charset="0"/>
              </a:rPr>
              <a:t> </a:t>
            </a:r>
            <a:r>
              <a:rPr lang="fr-FR" sz="3600" b="1" dirty="0" err="1">
                <a:latin typeface="Arial" panose="020B0604020202020204" pitchFamily="34" charset="0"/>
                <a:cs typeface="Arial" panose="020B0604020202020204" pitchFamily="34" charset="0"/>
              </a:rPr>
              <a:t>sviluppi</a:t>
            </a:r>
            <a:r>
              <a:rPr lang="fr-FR" sz="3600" b="1" dirty="0">
                <a:latin typeface="Arial" panose="020B0604020202020204" pitchFamily="34" charset="0"/>
                <a:cs typeface="Arial" panose="020B0604020202020204" pitchFamily="34" charset="0"/>
              </a:rPr>
              <a:t> e </a:t>
            </a:r>
            <a:r>
              <a:rPr lang="fr-FR" sz="3600" b="1" dirty="0" err="1">
                <a:latin typeface="Arial" panose="020B0604020202020204" pitchFamily="34" charset="0"/>
                <a:cs typeface="Arial" panose="020B0604020202020204" pitchFamily="34" charset="0"/>
              </a:rPr>
              <a:t>gli</a:t>
            </a:r>
            <a:r>
              <a:rPr lang="fr-FR" sz="3600" b="1" dirty="0">
                <a:latin typeface="Arial" panose="020B0604020202020204" pitchFamily="34" charset="0"/>
                <a:cs typeface="Arial" panose="020B0604020202020204" pitchFamily="34" charset="0"/>
              </a:rPr>
              <a:t> </a:t>
            </a:r>
            <a:r>
              <a:rPr lang="fr-FR" sz="3600" b="1" dirty="0" err="1">
                <a:latin typeface="Arial" panose="020B0604020202020204" pitchFamily="34" charset="0"/>
                <a:cs typeface="Arial" panose="020B0604020202020204" pitchFamily="34" charset="0"/>
              </a:rPr>
              <a:t>award</a:t>
            </a:r>
            <a:r>
              <a:rPr lang="fr-FR" sz="3600" b="1" dirty="0">
                <a:latin typeface="Arial" panose="020B0604020202020204" pitchFamily="34" charset="0"/>
                <a:cs typeface="Arial" panose="020B0604020202020204" pitchFamily="34" charset="0"/>
              </a:rPr>
              <a:t> Benveniste in </a:t>
            </a:r>
            <a:r>
              <a:rPr lang="fr-FR" sz="3600" b="1" dirty="0" err="1">
                <a:latin typeface="Arial" panose="020B0604020202020204" pitchFamily="34" charset="0"/>
                <a:cs typeface="Arial" panose="020B0604020202020204" pitchFamily="34" charset="0"/>
              </a:rPr>
              <a:t>Crimea</a:t>
            </a:r>
            <a:r>
              <a:rPr lang="fr-FR" sz="3600" b="1" dirty="0">
                <a:latin typeface="Arial" panose="020B0604020202020204" pitchFamily="34" charset="0"/>
                <a:cs typeface="Arial" panose="020B0604020202020204" pitchFamily="34" charset="0"/>
              </a:rPr>
              <a:t/>
            </a:r>
            <a:br>
              <a:rPr lang="fr-FR" sz="3600" b="1" dirty="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
            </a:r>
            <a:br>
              <a:rPr lang="en-US" sz="3600" b="1" dirty="0" smtClean="0">
                <a:latin typeface="Arial" panose="020B0604020202020204" pitchFamily="34" charset="0"/>
                <a:cs typeface="Arial" panose="020B0604020202020204" pitchFamily="34" charset="0"/>
              </a:rPr>
            </a:br>
            <a:endParaRPr lang="fr-FR" sz="3600" b="1" dirty="0">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1524000" y="5486400"/>
            <a:ext cx="9144000" cy="822960"/>
          </a:xfrm>
        </p:spPr>
        <p:txBody>
          <a:bodyPr>
            <a:normAutofit/>
          </a:bodyPr>
          <a:lstStyle/>
          <a:p>
            <a:r>
              <a:rPr lang="fr-FR" sz="3200" dirty="0" smtClean="0">
                <a:latin typeface="Arial" panose="020B0604020202020204" pitchFamily="34" charset="0"/>
                <a:cs typeface="Arial" panose="020B0604020202020204" pitchFamily="34" charset="0"/>
              </a:rPr>
              <a:t>Bernard Sudan, </a:t>
            </a:r>
            <a:r>
              <a:rPr lang="fr-FR" sz="3200" dirty="0" err="1" smtClean="0">
                <a:latin typeface="Arial" panose="020B0604020202020204" pitchFamily="34" charset="0"/>
                <a:cs typeface="Arial" panose="020B0604020202020204" pitchFamily="34" charset="0"/>
              </a:rPr>
              <a:t>co-president</a:t>
            </a:r>
            <a:r>
              <a:rPr lang="fr-FR" sz="3200" dirty="0" smtClean="0">
                <a:latin typeface="Arial" panose="020B0604020202020204" pitchFamily="34" charset="0"/>
                <a:cs typeface="Arial" panose="020B0604020202020204" pitchFamily="34" charset="0"/>
              </a:rPr>
              <a:t> AJBR, Paris, France</a:t>
            </a:r>
            <a:endParaRPr lang="fr-F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736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338231"/>
            <a:ext cx="10515600" cy="1325563"/>
          </a:xfrm>
        </p:spPr>
        <p:txBody>
          <a:bodyPr>
            <a:normAutofit/>
          </a:bodyPr>
          <a:lstStyle/>
          <a:p>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Crimea, Rome, march 12, 2020</a:t>
            </a:r>
          </a:p>
        </p:txBody>
      </p:sp>
      <p:sp>
        <p:nvSpPr>
          <p:cNvPr id="3" name="Sous-titre 2"/>
          <p:cNvSpPr>
            <a:spLocks noGrp="1"/>
          </p:cNvSpPr>
          <p:nvPr>
            <p:ph idx="1"/>
          </p:nvPr>
        </p:nvSpPr>
        <p:spPr>
          <a:xfrm>
            <a:off x="838200" y="1825624"/>
            <a:ext cx="10515600" cy="5032375"/>
          </a:xfrm>
        </p:spPr>
        <p:txBody>
          <a:bodyPr>
            <a:normAutofit lnSpcReduction="10000"/>
          </a:bodyPr>
          <a:lstStyle/>
          <a:p>
            <a:pPr marL="0" indent="0" algn="ctr">
              <a:buNone/>
            </a:pPr>
            <a:r>
              <a:rPr lang="en-US" sz="3200" b="1" dirty="0" smtClean="0">
                <a:latin typeface="Arial" panose="020B0604020202020204" pitchFamily="34" charset="0"/>
                <a:cs typeface="Arial" panose="020B0604020202020204" pitchFamily="34" charset="0"/>
              </a:rPr>
              <a:t>Conclusion of Jacques </a:t>
            </a:r>
            <a:r>
              <a:rPr lang="en-US" sz="3200" b="1" dirty="0" err="1" smtClean="0">
                <a:latin typeface="Arial" panose="020B0604020202020204" pitchFamily="34" charset="0"/>
                <a:cs typeface="Arial" panose="020B0604020202020204" pitchFamily="34" charset="0"/>
              </a:rPr>
              <a:t>Benveniste</a:t>
            </a:r>
            <a:endParaRPr lang="en-US" sz="3200" b="1" dirty="0" smtClean="0">
              <a:latin typeface="Arial" panose="020B0604020202020204" pitchFamily="34" charset="0"/>
              <a:cs typeface="Arial" panose="020B0604020202020204" pitchFamily="34" charset="0"/>
            </a:endParaRPr>
          </a:p>
          <a:p>
            <a:pPr marL="0" indent="0" algn="just">
              <a:buNone/>
            </a:pPr>
            <a:r>
              <a:rPr lang="en-US" sz="3200" b="1" dirty="0" smtClean="0">
                <a:latin typeface="Arial" panose="020B0604020202020204" pitchFamily="34" charset="0"/>
                <a:cs typeface="Arial" panose="020B0604020202020204" pitchFamily="34" charset="0"/>
              </a:rPr>
              <a:t>The </a:t>
            </a:r>
            <a:r>
              <a:rPr lang="en-US" sz="3200" b="1" dirty="0">
                <a:latin typeface="Arial" panose="020B0604020202020204" pitchFamily="34" charset="0"/>
                <a:cs typeface="Arial" panose="020B0604020202020204" pitchFamily="34" charset="0"/>
              </a:rPr>
              <a:t>implementation of methods from digital biology will have a huge impact on medical diagnosis and the food industry, with a considerable technological and commercial impact</a:t>
            </a:r>
            <a:r>
              <a:rPr lang="en-US" sz="3200" b="1" dirty="0" smtClean="0">
                <a:latin typeface="Arial" panose="020B0604020202020204" pitchFamily="34" charset="0"/>
                <a:cs typeface="Arial" panose="020B0604020202020204" pitchFamily="34" charset="0"/>
              </a:rPr>
              <a:t>.</a:t>
            </a:r>
          </a:p>
          <a:p>
            <a:pPr marL="0" indent="0" algn="just">
              <a:buNone/>
            </a:pPr>
            <a:r>
              <a:rPr lang="en-US" sz="3200" b="1" dirty="0" smtClean="0">
                <a:latin typeface="Arial" panose="020B0604020202020204" pitchFamily="34" charset="0"/>
                <a:cs typeface="Arial" panose="020B0604020202020204" pitchFamily="34" charset="0"/>
              </a:rPr>
              <a:t>My conclusion:</a:t>
            </a:r>
            <a:r>
              <a:rPr lang="en-US" sz="3200" b="1" dirty="0" smtClean="0">
                <a:latin typeface="Arial" panose="020B0604020202020204" pitchFamily="34" charset="0"/>
                <a:cs typeface="Arial" panose="020B0604020202020204" pitchFamily="34" charset="0"/>
              </a:rPr>
              <a:t> the pharmaceutical industry is not adapted to a new paradigm and has showed the limits of classic pharmacology : expensive and with a lot of side-effects (in comparison with </a:t>
            </a:r>
            <a:r>
              <a:rPr lang="en-US" sz="3200" b="1" dirty="0" smtClean="0">
                <a:solidFill>
                  <a:srgbClr val="FF0000"/>
                </a:solidFill>
                <a:latin typeface="Arial" panose="020B0604020202020204" pitchFamily="34" charset="0"/>
                <a:cs typeface="Arial" panose="020B0604020202020204" pitchFamily="34" charset="0"/>
              </a:rPr>
              <a:t>dead sea salts which inhibit seborrheic dermatitis, psoriasis, atopic dermatitis : conductivity of salt solutions </a:t>
            </a:r>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s</a:t>
            </a:r>
            <a:r>
              <a:rPr lang="en-US" sz="3200" b="1" dirty="0" smtClean="0">
                <a:latin typeface="Arial" panose="020B0604020202020204" pitchFamily="34" charset="0"/>
                <a:cs typeface="Arial" panose="020B0604020202020204" pitchFamily="34" charset="0"/>
              </a:rPr>
              <a:t>ea salt, dead sea salt, disodium </a:t>
            </a:r>
            <a:r>
              <a:rPr lang="en-US" sz="3200" b="1" dirty="0" err="1" smtClean="0">
                <a:latin typeface="Arial" panose="020B0604020202020204" pitchFamily="34" charset="0"/>
                <a:cs typeface="Arial" panose="020B0604020202020204" pitchFamily="34" charset="0"/>
              </a:rPr>
              <a:t>cromoglycate</a:t>
            </a:r>
            <a:r>
              <a:rPr lang="en-US" sz="3200" b="1" dirty="0" smtClean="0">
                <a:latin typeface="Arial" panose="020B0604020202020204" pitchFamily="34" charset="0"/>
                <a:cs typeface="Arial" panose="020B0604020202020204" pitchFamily="34" charset="0"/>
              </a:rPr>
              <a:t>, lithium salt</a:t>
            </a:r>
            <a:r>
              <a:rPr lang="en-US" sz="3200" b="1" dirty="0" smtClean="0">
                <a:latin typeface="Arial" panose="020B0604020202020204" pitchFamily="34" charset="0"/>
                <a:cs typeface="Arial" panose="020B0604020202020204" pitchFamily="34" charset="0"/>
              </a:rPr>
              <a:t>)</a:t>
            </a:r>
          </a:p>
          <a:p>
            <a:pPr marL="0" indent="0" algn="just">
              <a:buNone/>
            </a:pP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398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338231"/>
            <a:ext cx="10515600" cy="1325563"/>
          </a:xfrm>
        </p:spPr>
        <p:txBody>
          <a:bodyPr>
            <a:normAutofit/>
          </a:bodyPr>
          <a:lstStyle/>
          <a:p>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Crimea, Rome, march 12, 2020</a:t>
            </a:r>
          </a:p>
        </p:txBody>
      </p:sp>
      <p:sp>
        <p:nvSpPr>
          <p:cNvPr id="3" name="Sous-titre 2"/>
          <p:cNvSpPr>
            <a:spLocks noGrp="1"/>
          </p:cNvSpPr>
          <p:nvPr>
            <p:ph idx="1"/>
          </p:nvPr>
        </p:nvSpPr>
        <p:spPr/>
        <p:txBody>
          <a:bodyPr>
            <a:normAutofit fontScale="92500" lnSpcReduction="10000"/>
          </a:bodyPr>
          <a:lstStyle/>
          <a:p>
            <a:pPr marL="0" indent="0" algn="just">
              <a:buNone/>
            </a:pPr>
            <a:r>
              <a:rPr lang="en-US" sz="3200" b="1" dirty="0" smtClean="0">
                <a:latin typeface="Arial" panose="020B0604020202020204" pitchFamily="34" charset="0"/>
                <a:cs typeface="Arial" panose="020B0604020202020204" pitchFamily="34" charset="0"/>
              </a:rPr>
              <a:t>From Samuel Hahnemann (1896) </a:t>
            </a:r>
            <a:r>
              <a:rPr lang="en-US" sz="3200" b="1" dirty="0" smtClean="0">
                <a:latin typeface="Arial" panose="020B0604020202020204" pitchFamily="34" charset="0"/>
                <a:cs typeface="Arial" panose="020B0604020202020204" pitchFamily="34" charset="0"/>
              </a:rPr>
              <a:t>to Jacques </a:t>
            </a:r>
            <a:r>
              <a:rPr lang="en-US" sz="3200" b="1" dirty="0" err="1" smtClean="0">
                <a:latin typeface="Arial" panose="020B0604020202020204" pitchFamily="34" charset="0"/>
                <a:cs typeface="Arial" panose="020B0604020202020204" pitchFamily="34" charset="0"/>
              </a:rPr>
              <a:t>Benveniste</a:t>
            </a:r>
            <a:r>
              <a:rPr lang="en-US" sz="3200" b="1" dirty="0" smtClean="0">
                <a:latin typeface="Arial" panose="020B0604020202020204" pitchFamily="34" charset="0"/>
                <a:cs typeface="Arial" panose="020B0604020202020204" pitchFamily="34" charset="0"/>
              </a:rPr>
              <a:t> and </a:t>
            </a:r>
            <a:r>
              <a:rPr lang="en-US" sz="3200" b="1" dirty="0" smtClean="0">
                <a:latin typeface="Arial" panose="020B0604020202020204" pitchFamily="34" charset="0"/>
                <a:cs typeface="Arial" panose="020B0604020202020204" pitchFamily="34" charset="0"/>
              </a:rPr>
              <a:t>the scientists who confirm an activity at high dilutions:</a:t>
            </a:r>
          </a:p>
          <a:p>
            <a:pPr marL="0" indent="0" algn="just">
              <a:buNone/>
            </a:pPr>
            <a:r>
              <a:rPr lang="en-US" sz="3200" b="1" u="sng" dirty="0" smtClean="0">
                <a:latin typeface="Arial" panose="020B0604020202020204" pitchFamily="34" charset="0"/>
                <a:cs typeface="Arial" panose="020B0604020202020204" pitchFamily="34" charset="0"/>
              </a:rPr>
              <a:t>Physics</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Giulano</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Preparata</a:t>
            </a:r>
            <a:r>
              <a:rPr lang="en-US" sz="3200" b="1" dirty="0" smtClean="0">
                <a:latin typeface="Arial" panose="020B0604020202020204" pitchFamily="34" charset="0"/>
                <a:cs typeface="Arial" panose="020B0604020202020204" pitchFamily="34" charset="0"/>
              </a:rPr>
              <a:t>, Emilio del </a:t>
            </a:r>
            <a:r>
              <a:rPr lang="en-US" sz="3200" b="1" dirty="0" err="1" smtClean="0">
                <a:latin typeface="Arial" panose="020B0604020202020204" pitchFamily="34" charset="0"/>
                <a:cs typeface="Arial" panose="020B0604020202020204" pitchFamily="34" charset="0"/>
              </a:rPr>
              <a:t>Giudice</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Auguste</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Meessen</a:t>
            </a:r>
            <a:r>
              <a:rPr lang="en-US" sz="3200" b="1" dirty="0" smtClean="0">
                <a:latin typeface="Arial" panose="020B0604020202020204" pitchFamily="34" charset="0"/>
                <a:cs typeface="Arial" panose="020B0604020202020204" pitchFamily="34" charset="0"/>
              </a:rPr>
              <a:t> (chains of </a:t>
            </a:r>
            <a:r>
              <a:rPr lang="en-US" sz="3200" b="1" dirty="0" err="1" smtClean="0">
                <a:latin typeface="Arial" panose="020B0604020202020204" pitchFamily="34" charset="0"/>
                <a:cs typeface="Arial" panose="020B0604020202020204" pitchFamily="34" charset="0"/>
              </a:rPr>
              <a:t>nano</a:t>
            </a:r>
            <a:r>
              <a:rPr lang="en-US" sz="3200" b="1" dirty="0" smtClean="0">
                <a:latin typeface="Arial" panose="020B0604020202020204" pitchFamily="34" charset="0"/>
                <a:cs typeface="Arial" panose="020B0604020202020204" pitchFamily="34" charset="0"/>
              </a:rPr>
              <a:t>-pearls), Brian Josephson</a:t>
            </a:r>
            <a:endParaRPr lang="en-US" sz="3200" b="1" dirty="0" smtClean="0">
              <a:latin typeface="Arial" panose="020B0604020202020204" pitchFamily="34" charset="0"/>
              <a:cs typeface="Arial" panose="020B0604020202020204" pitchFamily="34" charset="0"/>
            </a:endParaRPr>
          </a:p>
          <a:p>
            <a:pPr marL="0" indent="0" algn="just">
              <a:buNone/>
            </a:pPr>
            <a:r>
              <a:rPr lang="en-US" sz="3200" b="1" u="sng" dirty="0" smtClean="0">
                <a:latin typeface="Arial" panose="020B0604020202020204" pitchFamily="34" charset="0"/>
                <a:cs typeface="Arial" panose="020B0604020202020204" pitchFamily="34" charset="0"/>
              </a:rPr>
              <a:t>Chemistry</a:t>
            </a:r>
            <a:r>
              <a:rPr lang="en-US" sz="3200" b="1" dirty="0" smtClean="0">
                <a:latin typeface="Arial" panose="020B0604020202020204" pitchFamily="34" charset="0"/>
                <a:cs typeface="Arial" panose="020B0604020202020204" pitchFamily="34" charset="0"/>
              </a:rPr>
              <a:t>: Gerald Pollack (Fourth phase water), Marc Henry, Vladimir </a:t>
            </a:r>
            <a:r>
              <a:rPr lang="en-US" sz="3200" b="1" dirty="0" err="1" smtClean="0">
                <a:latin typeface="Arial" panose="020B0604020202020204" pitchFamily="34" charset="0"/>
                <a:cs typeface="Arial" panose="020B0604020202020204" pitchFamily="34" charset="0"/>
              </a:rPr>
              <a:t>Voeikov</a:t>
            </a:r>
            <a:r>
              <a:rPr lang="en-US" sz="3200" b="1" dirty="0" smtClean="0">
                <a:latin typeface="Arial" panose="020B0604020202020204" pitchFamily="34" charset="0"/>
                <a:cs typeface="Arial" panose="020B0604020202020204" pitchFamily="34" charset="0"/>
              </a:rPr>
              <a:t> </a:t>
            </a:r>
            <a:endParaRPr lang="en-US" sz="3200" b="1" dirty="0" smtClean="0">
              <a:latin typeface="Arial" panose="020B0604020202020204" pitchFamily="34" charset="0"/>
              <a:cs typeface="Arial" panose="020B0604020202020204" pitchFamily="34" charset="0"/>
            </a:endParaRPr>
          </a:p>
          <a:p>
            <a:pPr marL="0" indent="0" algn="just">
              <a:buNone/>
            </a:pPr>
            <a:r>
              <a:rPr lang="en-US" sz="3200" b="1" u="sng" dirty="0" smtClean="0">
                <a:latin typeface="Arial" panose="020B0604020202020204" pitchFamily="34" charset="0"/>
                <a:cs typeface="Arial" panose="020B0604020202020204" pitchFamily="34" charset="0"/>
              </a:rPr>
              <a:t>Biology</a:t>
            </a:r>
            <a:r>
              <a:rPr lang="en-US" sz="3200" b="1" dirty="0" smtClean="0">
                <a:latin typeface="Arial" panose="020B0604020202020204" pitchFamily="34" charset="0"/>
                <a:cs typeface="Arial" panose="020B0604020202020204" pitchFamily="34" charset="0"/>
              </a:rPr>
              <a:t> : Luc </a:t>
            </a:r>
            <a:r>
              <a:rPr lang="en-US" sz="3200" b="1" dirty="0" err="1" smtClean="0">
                <a:latin typeface="Arial" panose="020B0604020202020204" pitchFamily="34" charset="0"/>
                <a:cs typeface="Arial" panose="020B0604020202020204" pitchFamily="34" charset="0"/>
              </a:rPr>
              <a:t>Montagnier</a:t>
            </a:r>
            <a:r>
              <a:rPr lang="en-US" sz="3200" b="1" dirty="0" smtClean="0">
                <a:latin typeface="Arial" panose="020B0604020202020204" pitchFamily="34" charset="0"/>
                <a:cs typeface="Arial" panose="020B0604020202020204" pitchFamily="34" charset="0"/>
              </a:rPr>
              <a:t> et Jamal </a:t>
            </a:r>
            <a:r>
              <a:rPr lang="en-US" sz="3200" b="1" dirty="0" err="1" smtClean="0">
                <a:latin typeface="Arial" panose="020B0604020202020204" pitchFamily="34" charset="0"/>
                <a:cs typeface="Arial" panose="020B0604020202020204" pitchFamily="34" charset="0"/>
              </a:rPr>
              <a:t>Haïssa</a:t>
            </a:r>
            <a:r>
              <a:rPr lang="en-US" sz="3200" b="1" dirty="0" smtClean="0">
                <a:latin typeface="Arial" panose="020B0604020202020204" pitchFamily="34" charset="0"/>
                <a:cs typeface="Arial" panose="020B0604020202020204" pitchFamily="34" charset="0"/>
              </a:rPr>
              <a:t> (PCR)</a:t>
            </a:r>
          </a:p>
          <a:p>
            <a:pPr marL="0" indent="0" algn="just">
              <a:buNone/>
            </a:pPr>
            <a:r>
              <a:rPr lang="en-US" sz="3200" b="1" u="sng" dirty="0" smtClean="0">
                <a:latin typeface="Arial" panose="020B0604020202020204" pitchFamily="34" charset="0"/>
                <a:cs typeface="Arial" panose="020B0604020202020204" pitchFamily="34" charset="0"/>
              </a:rPr>
              <a:t>Diagnostics and Therapeutics</a:t>
            </a:r>
            <a:r>
              <a:rPr lang="en-US" sz="3200" b="1" dirty="0" smtClean="0">
                <a:latin typeface="Arial" panose="020B0604020202020204" pitchFamily="34" charset="0"/>
                <a:cs typeface="Arial" panose="020B0604020202020204" pitchFamily="34" charset="0"/>
              </a:rPr>
              <a:t>: Vincenzo </a:t>
            </a:r>
            <a:r>
              <a:rPr lang="en-US" sz="3200" b="1" dirty="0" err="1" smtClean="0">
                <a:latin typeface="Arial" panose="020B0604020202020204" pitchFamily="34" charset="0"/>
                <a:cs typeface="Arial" panose="020B0604020202020204" pitchFamily="34" charset="0"/>
              </a:rPr>
              <a:t>Valenzi</a:t>
            </a:r>
            <a:r>
              <a:rPr lang="en-US" sz="3200" b="1" dirty="0" smtClean="0">
                <a:latin typeface="Arial" panose="020B0604020202020204" pitchFamily="34" charset="0"/>
                <a:cs typeface="Arial" panose="020B0604020202020204" pitchFamily="34" charset="0"/>
              </a:rPr>
              <a:t>, Paolo </a:t>
            </a:r>
            <a:r>
              <a:rPr lang="en-US" sz="3200" b="1" dirty="0" err="1" smtClean="0">
                <a:latin typeface="Arial" panose="020B0604020202020204" pitchFamily="34" charset="0"/>
                <a:cs typeface="Arial" panose="020B0604020202020204" pitchFamily="34" charset="0"/>
              </a:rPr>
              <a:t>Bellavite</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Livio</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Giulani</a:t>
            </a:r>
            <a:r>
              <a:rPr lang="en-US" sz="3200" b="1" dirty="0" smtClean="0">
                <a:latin typeface="Arial" panose="020B0604020202020204" pitchFamily="34" charset="0"/>
                <a:cs typeface="Arial" panose="020B0604020202020204" pitchFamily="34" charset="0"/>
              </a:rPr>
              <a:t>, Alexander </a:t>
            </a:r>
            <a:r>
              <a:rPr lang="en-US" sz="3200" b="1" dirty="0" err="1" smtClean="0">
                <a:latin typeface="Arial" panose="020B0604020202020204" pitchFamily="34" charset="0"/>
                <a:cs typeface="Arial" panose="020B0604020202020204" pitchFamily="34" charset="0"/>
              </a:rPr>
              <a:t>Trofimov</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3188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1"/>
            <a:ext cx="10515600" cy="1209039"/>
          </a:xfrm>
        </p:spPr>
        <p:txBody>
          <a:bodyPr>
            <a:normAutofit/>
          </a:bodyPr>
          <a:lstStyle/>
          <a:p>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Crimea, Rome, march 12, 2020</a:t>
            </a:r>
          </a:p>
        </p:txBody>
      </p:sp>
      <p:sp>
        <p:nvSpPr>
          <p:cNvPr id="3" name="Sous-titre 2"/>
          <p:cNvSpPr>
            <a:spLocks noGrp="1"/>
          </p:cNvSpPr>
          <p:nvPr>
            <p:ph idx="1"/>
          </p:nvPr>
        </p:nvSpPr>
        <p:spPr>
          <a:xfrm>
            <a:off x="838200" y="1076961"/>
            <a:ext cx="10515600" cy="5781040"/>
          </a:xfrm>
        </p:spPr>
        <p:txBody>
          <a:bodyPr>
            <a:noAutofit/>
          </a:bodyPr>
          <a:lstStyle/>
          <a:p>
            <a:pPr marL="0" indent="0" algn="ctr">
              <a:buNone/>
            </a:pPr>
            <a:r>
              <a:rPr lang="en-US" sz="3200" b="1" dirty="0" smtClean="0">
                <a:latin typeface="Arial" panose="020B0604020202020204" pitchFamily="34" charset="0"/>
                <a:cs typeface="Arial" panose="020B0604020202020204" pitchFamily="34" charset="0"/>
              </a:rPr>
              <a:t>The </a:t>
            </a:r>
            <a:r>
              <a:rPr lang="en-US" sz="3200" b="1" dirty="0" err="1" smtClean="0">
                <a:latin typeface="Arial" panose="020B0604020202020204" pitchFamily="34" charset="0"/>
                <a:cs typeface="Arial" panose="020B0604020202020204" pitchFamily="34" charset="0"/>
              </a:rPr>
              <a:t>Benveniste’awards</a:t>
            </a:r>
            <a:r>
              <a:rPr lang="en-US" sz="3200" b="1" dirty="0" smtClean="0">
                <a:latin typeface="Arial" panose="020B0604020202020204" pitchFamily="34" charset="0"/>
                <a:cs typeface="Arial" panose="020B0604020202020204" pitchFamily="34" charset="0"/>
              </a:rPr>
              <a:t> in Crimea</a:t>
            </a:r>
          </a:p>
          <a:p>
            <a:pPr marL="0" indent="0" algn="ctr">
              <a:buNone/>
            </a:pPr>
            <a:endParaRPr lang="en-US" b="1" dirty="0" smtClean="0">
              <a:latin typeface="Arial" panose="020B0604020202020204" pitchFamily="34" charset="0"/>
              <a:cs typeface="Arial" panose="020B0604020202020204" pitchFamily="34" charset="0"/>
            </a:endParaRPr>
          </a:p>
          <a:p>
            <a:pPr marL="0" indent="0" algn="just">
              <a:buNone/>
            </a:pPr>
            <a:r>
              <a:rPr lang="en-US" sz="2600" b="1" dirty="0" smtClean="0">
                <a:latin typeface="Arial" panose="020B0604020202020204" pitchFamily="34" charset="0"/>
                <a:cs typeface="Arial" panose="020B0604020202020204" pitchFamily="34" charset="0"/>
              </a:rPr>
              <a:t>Alexander </a:t>
            </a:r>
            <a:r>
              <a:rPr lang="en-US" sz="2600" b="1" dirty="0" err="1">
                <a:latin typeface="Arial" panose="020B0604020202020204" pitchFamily="34" charset="0"/>
                <a:cs typeface="Arial" panose="020B0604020202020204" pitchFamily="34" charset="0"/>
              </a:rPr>
              <a:t>Trofimov</a:t>
            </a:r>
            <a:r>
              <a:rPr lang="en-US" sz="2600" b="1"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among the most voluminous scholars of the relationship between the cosmos and biological systems, studying the most complex part of these, namely the brain-consciousness-mind </a:t>
            </a:r>
            <a:r>
              <a:rPr lang="en-US" sz="2600" dirty="0" smtClean="0">
                <a:latin typeface="Arial" panose="020B0604020202020204" pitchFamily="34" charset="0"/>
                <a:cs typeface="Arial" panose="020B0604020202020204" pitchFamily="34" charset="0"/>
              </a:rPr>
              <a:t>system.</a:t>
            </a:r>
          </a:p>
          <a:p>
            <a:pPr marL="0" indent="0" algn="just">
              <a:buNone/>
            </a:pPr>
            <a:r>
              <a:rPr lang="en-US" sz="2600" b="1" dirty="0" smtClean="0">
                <a:latin typeface="Arial" panose="020B0604020202020204" pitchFamily="34" charset="0"/>
                <a:cs typeface="Arial" panose="020B0604020202020204" pitchFamily="34" charset="0"/>
              </a:rPr>
              <a:t>V.P</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Tarashchuk</a:t>
            </a:r>
            <a:r>
              <a:rPr lang="en-US" sz="2600" b="1" dirty="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talked about his new data on the dynamics of crystallization in the Fitzroy barometer (</a:t>
            </a:r>
            <a:r>
              <a:rPr lang="en-US" sz="2600" dirty="0" err="1">
                <a:latin typeface="Arial" panose="020B0604020202020204" pitchFamily="34" charset="0"/>
                <a:cs typeface="Arial" panose="020B0604020202020204" pitchFamily="34" charset="0"/>
              </a:rPr>
              <a:t>Stormglass</a:t>
            </a:r>
            <a:r>
              <a:rPr lang="en-US" sz="2600" dirty="0">
                <a:latin typeface="Arial" panose="020B0604020202020204" pitchFamily="34" charset="0"/>
                <a:cs typeface="Arial" panose="020B0604020202020204" pitchFamily="34" charset="0"/>
              </a:rPr>
              <a:t>) and the cosmic weather and has continued for more than 20 years to observe the </a:t>
            </a:r>
            <a:r>
              <a:rPr lang="en-US" sz="2600" dirty="0" err="1">
                <a:latin typeface="Arial" panose="020B0604020202020204" pitchFamily="34" charset="0"/>
                <a:cs typeface="Arial" panose="020B0604020202020204" pitchFamily="34" charset="0"/>
              </a:rPr>
              <a:t>behaviour</a:t>
            </a:r>
            <a:r>
              <a:rPr lang="en-US" sz="2600" dirty="0">
                <a:latin typeface="Arial" panose="020B0604020202020204" pitchFamily="34" charset="0"/>
                <a:cs typeface="Arial" panose="020B0604020202020204" pitchFamily="34" charset="0"/>
              </a:rPr>
              <a:t> of 9 storm-glasses in the face of local and cosmic atmospheric events that determine precipitation in the solution and perhaps also in our tissues with calcium, uric acid and also more sensitive systems such as those producing thrombosis and predictable heart attacks and may be avoided someday</a:t>
            </a:r>
            <a:r>
              <a:rPr lang="en-US" sz="2600" dirty="0" smtClean="0">
                <a:latin typeface="Arial" panose="020B0604020202020204" pitchFamily="34" charset="0"/>
                <a:cs typeface="Arial" panose="020B0604020202020204" pitchFamily="34" charset="0"/>
              </a:rPr>
              <a:t>.</a:t>
            </a:r>
          </a:p>
          <a:p>
            <a:pPr marL="0" indent="0" algn="just">
              <a:buNone/>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2528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1"/>
            <a:ext cx="10515600" cy="1219199"/>
          </a:xfrm>
        </p:spPr>
        <p:txBody>
          <a:bodyPr>
            <a:normAutofit/>
          </a:bodyPr>
          <a:lstStyle/>
          <a:p>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b="1" dirty="0" err="1">
                <a:latin typeface="Arial" panose="020B0604020202020204" pitchFamily="34" charset="0"/>
                <a:cs typeface="Arial" panose="020B0604020202020204" pitchFamily="34" charset="0"/>
              </a:rPr>
              <a:t>Benveniste</a:t>
            </a:r>
            <a:r>
              <a:rPr lang="en-US" sz="2400" b="1" dirty="0">
                <a:latin typeface="Arial" panose="020B0604020202020204" pitchFamily="34" charset="0"/>
                <a:cs typeface="Arial" panose="020B0604020202020204" pitchFamily="34" charset="0"/>
              </a:rPr>
              <a:t> awards in Crimea</a:t>
            </a:r>
            <a:r>
              <a:rPr lang="en-US" sz="2400" dirty="0">
                <a:latin typeface="Arial" panose="020B0604020202020204" pitchFamily="34" charset="0"/>
                <a:cs typeface="Arial" panose="020B0604020202020204" pitchFamily="34" charset="0"/>
              </a:rPr>
              <a:t>, Rome, march 12, 2020</a:t>
            </a:r>
          </a:p>
        </p:txBody>
      </p:sp>
      <p:sp>
        <p:nvSpPr>
          <p:cNvPr id="3" name="Sous-titre 2"/>
          <p:cNvSpPr>
            <a:spLocks noGrp="1"/>
          </p:cNvSpPr>
          <p:nvPr>
            <p:ph idx="1"/>
          </p:nvPr>
        </p:nvSpPr>
        <p:spPr>
          <a:xfrm>
            <a:off x="838200" y="1219200"/>
            <a:ext cx="10515600" cy="5638801"/>
          </a:xfrm>
        </p:spPr>
        <p:txBody>
          <a:bodyPr>
            <a:noAutofit/>
          </a:bodyPr>
          <a:lstStyle/>
          <a:p>
            <a:pPr marL="0" indent="0" algn="ctr">
              <a:buNone/>
            </a:pPr>
            <a:r>
              <a:rPr lang="en-US" sz="3200" b="1" dirty="0">
                <a:latin typeface="Arial" panose="020B0604020202020204" pitchFamily="34" charset="0"/>
                <a:cs typeface="Arial" panose="020B0604020202020204" pitchFamily="34" charset="0"/>
              </a:rPr>
              <a:t>The </a:t>
            </a:r>
            <a:r>
              <a:rPr lang="en-US" sz="3200" b="1" dirty="0" err="1">
                <a:latin typeface="Arial" panose="020B0604020202020204" pitchFamily="34" charset="0"/>
                <a:cs typeface="Arial" panose="020B0604020202020204" pitchFamily="34" charset="0"/>
              </a:rPr>
              <a:t>Benveniste’awards</a:t>
            </a:r>
            <a:r>
              <a:rPr lang="en-US" sz="3200" b="1" dirty="0">
                <a:latin typeface="Arial" panose="020B0604020202020204" pitchFamily="34" charset="0"/>
                <a:cs typeface="Arial" panose="020B0604020202020204" pitchFamily="34" charset="0"/>
              </a:rPr>
              <a:t> in Crimea</a:t>
            </a: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r>
              <a:rPr lang="en-US" dirty="0" smtClean="0">
                <a:latin typeface="Arial" panose="020B0604020202020204" pitchFamily="34" charset="0"/>
                <a:cs typeface="Arial" panose="020B0604020202020204" pitchFamily="34" charset="0"/>
              </a:rPr>
              <a:t>Extensive </a:t>
            </a:r>
            <a:r>
              <a:rPr lang="en-US" dirty="0">
                <a:latin typeface="Arial" panose="020B0604020202020204" pitchFamily="34" charset="0"/>
                <a:cs typeface="Arial" panose="020B0604020202020204" pitchFamily="34" charset="0"/>
              </a:rPr>
              <a:t>studies on pain sensitivity in </a:t>
            </a:r>
            <a:r>
              <a:rPr lang="en-US" dirty="0" smtClean="0">
                <a:latin typeface="Arial" panose="020B0604020202020204" pitchFamily="34" charset="0"/>
                <a:cs typeface="Arial" panose="020B0604020202020204" pitchFamily="34" charset="0"/>
              </a:rPr>
              <a:t>rats with </a:t>
            </a:r>
            <a:r>
              <a:rPr lang="en-US" dirty="0">
                <a:latin typeface="Arial" panose="020B0604020202020204" pitchFamily="34" charset="0"/>
                <a:cs typeface="Arial" panose="020B0604020202020204" pitchFamily="34" charset="0"/>
              </a:rPr>
              <a:t>the combined action of low-intensity </a:t>
            </a:r>
            <a:r>
              <a:rPr lang="en-US" dirty="0" err="1">
                <a:latin typeface="Arial" panose="020B0604020202020204" pitchFamily="34" charset="0"/>
                <a:cs typeface="Arial" panose="020B0604020202020204" pitchFamily="34" charset="0"/>
              </a:rPr>
              <a:t>millimetric</a:t>
            </a:r>
            <a:r>
              <a:rPr lang="en-US" dirty="0">
                <a:latin typeface="Arial" panose="020B0604020202020204" pitchFamily="34" charset="0"/>
                <a:cs typeface="Arial" panose="020B0604020202020204" pitchFamily="34" charset="0"/>
              </a:rPr>
              <a:t> electromagnetic radiation and electromagnetic shielding were </a:t>
            </a:r>
            <a:r>
              <a:rPr lang="en-US" dirty="0" smtClean="0">
                <a:latin typeface="Arial" panose="020B0604020202020204" pitchFamily="34" charset="0"/>
                <a:cs typeface="Arial" panose="020B0604020202020204" pitchFamily="34" charset="0"/>
              </a:rPr>
              <a:t>conducted by </a:t>
            </a:r>
            <a:r>
              <a:rPr lang="en-US" b="1" dirty="0">
                <a:latin typeface="Arial" panose="020B0604020202020204" pitchFamily="34" charset="0"/>
                <a:cs typeface="Arial" panose="020B0604020202020204" pitchFamily="34" charset="0"/>
              </a:rPr>
              <a:t>E.R. </a:t>
            </a:r>
            <a:r>
              <a:rPr lang="en-US" b="1" dirty="0" err="1">
                <a:latin typeface="Arial" panose="020B0604020202020204" pitchFamily="34" charset="0"/>
                <a:cs typeface="Arial" panose="020B0604020202020204" pitchFamily="34" charset="0"/>
              </a:rPr>
              <a:t>Dzheldubayeva</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(Federal University of Crimea V.I. </a:t>
            </a:r>
            <a:r>
              <a:rPr lang="en-US" dirty="0" err="1">
                <a:latin typeface="Arial" panose="020B0604020202020204" pitchFamily="34" charset="0"/>
                <a:cs typeface="Arial" panose="020B0604020202020204" pitchFamily="34" charset="0"/>
              </a:rPr>
              <a:t>Vernadsky</a:t>
            </a:r>
            <a:r>
              <a:rPr lang="en-US" dirty="0">
                <a:latin typeface="Arial" panose="020B0604020202020204" pitchFamily="34" charset="0"/>
                <a:cs typeface="Arial" panose="020B0604020202020204" pitchFamily="34" charset="0"/>
              </a:rPr>
              <a:t>, Simferopol, Crimea, Russia</a:t>
            </a:r>
            <a:r>
              <a:rPr lang="en-US" dirty="0" smtClean="0">
                <a:latin typeface="Arial" panose="020B0604020202020204" pitchFamily="34" charset="0"/>
                <a:cs typeface="Arial" panose="020B0604020202020204" pitchFamily="34" charset="0"/>
              </a:rPr>
              <a:t>).</a:t>
            </a:r>
          </a:p>
          <a:p>
            <a:pPr marL="0" indent="0" algn="just">
              <a:buNone/>
            </a:pPr>
            <a:r>
              <a:rPr lang="en-US" dirty="0">
                <a:latin typeface="Arial" panose="020B0604020202020204" pitchFamily="34" charset="0"/>
                <a:cs typeface="Arial" panose="020B0604020202020204" pitchFamily="34" charset="0"/>
              </a:rPr>
              <a:t>The final award was given to </a:t>
            </a:r>
            <a:r>
              <a:rPr lang="en-US" b="1" dirty="0">
                <a:latin typeface="Arial" panose="020B0604020202020204" pitchFamily="34" charset="0"/>
                <a:cs typeface="Arial" panose="020B0604020202020204" pitchFamily="34" charset="0"/>
              </a:rPr>
              <a:t>O.M. </a:t>
            </a:r>
            <a:r>
              <a:rPr lang="en-US" b="1" dirty="0" err="1">
                <a:latin typeface="Arial" panose="020B0604020202020204" pitchFamily="34" charset="0"/>
                <a:cs typeface="Arial" panose="020B0604020202020204" pitchFamily="34" charset="0"/>
              </a:rPr>
              <a:t>Stupishin</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 Petersburg State University, St. Petersburg, Russia) who focused his research on the discovery of cardio-environmental events, which highlights the Italian studies of </a:t>
            </a:r>
            <a:r>
              <a:rPr lang="en-US" dirty="0" err="1">
                <a:latin typeface="Arial" panose="020B0604020202020204" pitchFamily="34" charset="0"/>
                <a:cs typeface="Arial" panose="020B0604020202020204" pitchFamily="34" charset="0"/>
              </a:rPr>
              <a:t>Messini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Ciammaichella</a:t>
            </a:r>
            <a:r>
              <a:rPr lang="en-US" dirty="0">
                <a:latin typeface="Arial" panose="020B0604020202020204" pitchFamily="34" charset="0"/>
                <a:cs typeface="Arial" panose="020B0604020202020204" pitchFamily="34" charset="0"/>
              </a:rPr>
              <a:t> and the Florentine school, and ensures continuity, on the correlation between climatic variations and heart attacks</a:t>
            </a:r>
            <a:r>
              <a:rPr lang="en-US" dirty="0" smtClean="0">
                <a:latin typeface="Arial" panose="020B0604020202020204" pitchFamily="34" charset="0"/>
                <a:cs typeface="Arial" panose="020B0604020202020204" pitchFamily="34" charset="0"/>
              </a:rPr>
              <a:t>.</a:t>
            </a:r>
          </a:p>
          <a:p>
            <a:pPr marL="0" indent="0" algn="just">
              <a:buNone/>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334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a:t>
            </a:r>
            <a:r>
              <a:rPr lang="en-US" sz="2400" dirty="0" smtClean="0">
                <a:latin typeface="Arial" panose="020B0604020202020204" pitchFamily="34" charset="0"/>
                <a:cs typeface="Arial" panose="020B0604020202020204" pitchFamily="34" charset="0"/>
              </a:rPr>
              <a:t>Crimea, Rome, march 12, 2020</a:t>
            </a:r>
            <a:endParaRPr lang="fr-FR" sz="2400" dirty="0"/>
          </a:p>
        </p:txBody>
      </p:sp>
      <p:sp>
        <p:nvSpPr>
          <p:cNvPr id="3" name="Espace réservé du contenu 2"/>
          <p:cNvSpPr>
            <a:spLocks noGrp="1"/>
          </p:cNvSpPr>
          <p:nvPr>
            <p:ph idx="1"/>
          </p:nvPr>
        </p:nvSpPr>
        <p:spPr>
          <a:xfrm>
            <a:off x="838200" y="1690688"/>
            <a:ext cx="10515600" cy="4778188"/>
          </a:xfrm>
        </p:spPr>
        <p:txBody>
          <a:bodyPr>
            <a:normAutofit/>
          </a:bodyPr>
          <a:lstStyle/>
          <a:p>
            <a:pPr marL="0" indent="0" algn="ctr">
              <a:buNone/>
            </a:pPr>
            <a:r>
              <a:rPr lang="fr-FR" sz="3200" b="1" dirty="0" smtClean="0">
                <a:latin typeface="Arial" panose="020B0604020202020204" pitchFamily="34" charset="0"/>
                <a:cs typeface="Arial" panose="020B0604020202020204" pitchFamily="34" charset="0"/>
              </a:rPr>
              <a:t>Jacques Benveniste (</a:t>
            </a:r>
            <a:r>
              <a:rPr lang="fr-FR" sz="3200" b="1" dirty="0">
                <a:latin typeface="Arial" panose="020B0604020202020204" pitchFamily="34" charset="0"/>
                <a:cs typeface="Arial" panose="020B0604020202020204" pitchFamily="34" charset="0"/>
              </a:rPr>
              <a:t>12 mars 1935 - 3 octobre 2004</a:t>
            </a:r>
            <a:r>
              <a:rPr lang="fr-FR" sz="3200" b="1" dirty="0" smtClean="0">
                <a:latin typeface="Arial" panose="020B0604020202020204" pitchFamily="34" charset="0"/>
                <a:cs typeface="Arial" panose="020B0604020202020204" pitchFamily="34" charset="0"/>
              </a:rPr>
              <a:t>)</a:t>
            </a:r>
          </a:p>
          <a:p>
            <a:pPr marL="0" indent="0" algn="ctr">
              <a:buNone/>
            </a:pPr>
            <a:endParaRPr lang="fr-FR" sz="3200" b="1" dirty="0">
              <a:latin typeface="Arial" panose="020B0604020202020204" pitchFamily="34" charset="0"/>
              <a:cs typeface="Arial" panose="020B0604020202020204" pitchFamily="34" charset="0"/>
            </a:endParaRPr>
          </a:p>
          <a:p>
            <a:pPr marL="0" indent="0" algn="ctr">
              <a:buNone/>
            </a:pPr>
            <a:endParaRPr lang="fr-FR" sz="3200" b="1" dirty="0" smtClean="0">
              <a:latin typeface="Arial" panose="020B0604020202020204" pitchFamily="34" charset="0"/>
              <a:cs typeface="Arial" panose="020B0604020202020204" pitchFamily="34" charset="0"/>
            </a:endParaRPr>
          </a:p>
          <a:p>
            <a:pPr marL="0" indent="0" algn="ctr">
              <a:buNone/>
            </a:pPr>
            <a:endParaRPr lang="fr-FR" sz="3200" b="1" dirty="0">
              <a:latin typeface="Arial" panose="020B0604020202020204" pitchFamily="34" charset="0"/>
              <a:cs typeface="Arial" panose="020B0604020202020204" pitchFamily="34" charset="0"/>
            </a:endParaRPr>
          </a:p>
          <a:p>
            <a:pPr marL="0" indent="0" algn="ctr">
              <a:buNone/>
            </a:pP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500" b="1" dirty="0">
                <a:latin typeface="Arial" panose="020B0604020202020204" pitchFamily="34" charset="0"/>
                <a:cs typeface="Arial" panose="020B0604020202020204" pitchFamily="34" charset="0"/>
              </a:rPr>
              <a:t/>
            </a:r>
            <a:br>
              <a:rPr lang="fr-FR" sz="3500" b="1" dirty="0">
                <a:latin typeface="Arial" panose="020B0604020202020204" pitchFamily="34" charset="0"/>
                <a:cs typeface="Arial" panose="020B0604020202020204" pitchFamily="34" charset="0"/>
              </a:rPr>
            </a:b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49271" y="2300704"/>
            <a:ext cx="2545976" cy="4557296"/>
          </a:xfrm>
          <a:prstGeom prst="rect">
            <a:avLst/>
          </a:prstGeom>
        </p:spPr>
      </p:pic>
    </p:spTree>
    <p:extLst>
      <p:ext uri="{BB962C8B-B14F-4D97-AF65-F5344CB8AC3E}">
        <p14:creationId xmlns:p14="http://schemas.microsoft.com/office/powerpoint/2010/main" val="3442730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a:t>
            </a:r>
            <a:r>
              <a:rPr lang="en-US" sz="2400" dirty="0" smtClean="0">
                <a:latin typeface="Arial" panose="020B0604020202020204" pitchFamily="34" charset="0"/>
                <a:cs typeface="Arial" panose="020B0604020202020204" pitchFamily="34" charset="0"/>
              </a:rPr>
              <a:t>Crimea, Rome, march 12, 2020</a:t>
            </a:r>
            <a:endParaRPr lang="fr-FR" sz="2400" dirty="0"/>
          </a:p>
        </p:txBody>
      </p:sp>
      <p:sp>
        <p:nvSpPr>
          <p:cNvPr id="3" name="Espace réservé du contenu 2"/>
          <p:cNvSpPr>
            <a:spLocks noGrp="1"/>
          </p:cNvSpPr>
          <p:nvPr>
            <p:ph idx="1"/>
          </p:nvPr>
        </p:nvSpPr>
        <p:spPr>
          <a:xfrm>
            <a:off x="838200" y="1690688"/>
            <a:ext cx="10515600" cy="4778188"/>
          </a:xfrm>
        </p:spPr>
        <p:txBody>
          <a:bodyPr>
            <a:normAutofit fontScale="92500" lnSpcReduction="10000"/>
          </a:bodyPr>
          <a:lstStyle/>
          <a:p>
            <a:pPr marL="0" indent="0" algn="ctr">
              <a:buNone/>
            </a:pPr>
            <a:endParaRPr lang="fr-FR" sz="3600" b="1" dirty="0">
              <a:latin typeface="Arial" panose="020B0604020202020204" pitchFamily="34" charset="0"/>
              <a:cs typeface="Arial" panose="020B0604020202020204" pitchFamily="34" charset="0"/>
            </a:endParaRPr>
          </a:p>
          <a:p>
            <a:pPr marL="0" indent="0" algn="ctr">
              <a:buNone/>
            </a:pPr>
            <a:r>
              <a:rPr lang="fr-FR" sz="3500" b="1" dirty="0">
                <a:latin typeface="Arial" panose="020B0604020202020204" pitchFamily="34" charset="0"/>
                <a:cs typeface="Arial" panose="020B0604020202020204" pitchFamily="34" charset="0"/>
              </a:rPr>
              <a:t/>
            </a:r>
            <a:br>
              <a:rPr lang="fr-FR" sz="3500" b="1" dirty="0">
                <a:latin typeface="Arial" panose="020B0604020202020204" pitchFamily="34" charset="0"/>
                <a:cs typeface="Arial" panose="020B0604020202020204" pitchFamily="34" charset="0"/>
              </a:rPr>
            </a:br>
            <a:r>
              <a:rPr lang="fr-FR" sz="3500" b="1" dirty="0" err="1">
                <a:latin typeface="Arial" panose="020B0604020202020204" pitchFamily="34" charset="0"/>
                <a:cs typeface="Arial" panose="020B0604020202020204" pitchFamily="34" charset="0"/>
              </a:rPr>
              <a:t>Discovery</a:t>
            </a:r>
            <a:r>
              <a:rPr lang="fr-FR" sz="3500" b="1" dirty="0">
                <a:latin typeface="Arial" panose="020B0604020202020204" pitchFamily="34" charset="0"/>
                <a:cs typeface="Arial" panose="020B0604020202020204" pitchFamily="34" charset="0"/>
              </a:rPr>
              <a:t> of </a:t>
            </a:r>
            <a:r>
              <a:rPr lang="fr-FR" sz="3500" b="1" dirty="0" smtClean="0">
                <a:latin typeface="Arial" panose="020B0604020202020204" pitchFamily="34" charset="0"/>
                <a:cs typeface="Arial" panose="020B0604020202020204" pitchFamily="34" charset="0"/>
              </a:rPr>
              <a:t>PAF-</a:t>
            </a:r>
            <a:r>
              <a:rPr lang="fr-FR" sz="3500" b="1" dirty="0" err="1" smtClean="0">
                <a:latin typeface="Arial" panose="020B0604020202020204" pitchFamily="34" charset="0"/>
                <a:cs typeface="Arial" panose="020B0604020202020204" pitchFamily="34" charset="0"/>
              </a:rPr>
              <a:t>acether</a:t>
            </a:r>
            <a:r>
              <a:rPr lang="fr-FR" sz="3500" b="1" dirty="0" smtClean="0">
                <a:latin typeface="Arial" panose="020B0604020202020204" pitchFamily="34" charset="0"/>
                <a:cs typeface="Arial" panose="020B0604020202020204" pitchFamily="34" charset="0"/>
              </a:rPr>
              <a:t> (</a:t>
            </a:r>
            <a:r>
              <a:rPr lang="fr-FR" sz="3500" b="1" dirty="0" err="1" smtClean="0">
                <a:latin typeface="Arial" panose="020B0604020202020204" pitchFamily="34" charset="0"/>
                <a:cs typeface="Arial" panose="020B0604020202020204" pitchFamily="34" charset="0"/>
              </a:rPr>
              <a:t>Platelet</a:t>
            </a:r>
            <a:r>
              <a:rPr lang="fr-FR" sz="3500" b="1" dirty="0" smtClean="0">
                <a:latin typeface="Arial" panose="020B0604020202020204" pitchFamily="34" charset="0"/>
                <a:cs typeface="Arial" panose="020B0604020202020204" pitchFamily="34" charset="0"/>
              </a:rPr>
              <a:t>-</a:t>
            </a:r>
            <a:r>
              <a:rPr lang="fr-FR" sz="3500" b="1" dirty="0" err="1">
                <a:latin typeface="Arial" panose="020B0604020202020204" pitchFamily="34" charset="0"/>
                <a:cs typeface="Arial" panose="020B0604020202020204" pitchFamily="34" charset="0"/>
              </a:rPr>
              <a:t>A</a:t>
            </a:r>
            <a:r>
              <a:rPr lang="fr-FR" sz="3500" b="1" dirty="0" err="1" smtClean="0">
                <a:latin typeface="Arial" panose="020B0604020202020204" pitchFamily="34" charset="0"/>
                <a:cs typeface="Arial" panose="020B0604020202020204" pitchFamily="34" charset="0"/>
              </a:rPr>
              <a:t>ctivating</a:t>
            </a:r>
            <a:r>
              <a:rPr lang="fr-FR" sz="3500" b="1" dirty="0" smtClean="0">
                <a:latin typeface="Arial" panose="020B0604020202020204" pitchFamily="34" charset="0"/>
                <a:cs typeface="Arial" panose="020B0604020202020204" pitchFamily="34" charset="0"/>
              </a:rPr>
              <a:t>-Factor)</a:t>
            </a:r>
            <a:r>
              <a:rPr lang="fr-FR" sz="3500" b="1" dirty="0">
                <a:latin typeface="Arial" panose="020B0604020202020204" pitchFamily="34" charset="0"/>
                <a:cs typeface="Arial" panose="020B0604020202020204" pitchFamily="34" charset="0"/>
              </a:rPr>
              <a:t/>
            </a:r>
            <a:br>
              <a:rPr lang="fr-FR" sz="3500" b="1" dirty="0">
                <a:latin typeface="Arial" panose="020B0604020202020204" pitchFamily="34" charset="0"/>
                <a:cs typeface="Arial" panose="020B0604020202020204" pitchFamily="34" charset="0"/>
              </a:rPr>
            </a:br>
            <a:r>
              <a:rPr lang="fr-FR" sz="3500" b="1" dirty="0">
                <a:latin typeface="Arial" panose="020B0604020202020204" pitchFamily="34" charset="0"/>
                <a:cs typeface="Arial" panose="020B0604020202020204" pitchFamily="34" charset="0"/>
              </a:rPr>
              <a:t/>
            </a:r>
            <a:br>
              <a:rPr lang="fr-FR" sz="3500" b="1" dirty="0">
                <a:latin typeface="Arial" panose="020B0604020202020204" pitchFamily="34" charset="0"/>
                <a:cs typeface="Arial" panose="020B0604020202020204" pitchFamily="34" charset="0"/>
              </a:rPr>
            </a:br>
            <a:r>
              <a:rPr lang="en-US" sz="3500" b="1" dirty="0">
                <a:latin typeface="Arial" panose="020B0604020202020204" pitchFamily="34" charset="0"/>
                <a:cs typeface="Arial" panose="020B0604020202020204" pitchFamily="34" charset="0"/>
              </a:rPr>
              <a:t>It was discovered by French immunologist Jacques </a:t>
            </a:r>
            <a:r>
              <a:rPr lang="en-US" sz="3500" b="1" dirty="0" err="1">
                <a:latin typeface="Arial" panose="020B0604020202020204" pitchFamily="34" charset="0"/>
                <a:cs typeface="Arial" panose="020B0604020202020204" pitchFamily="34" charset="0"/>
              </a:rPr>
              <a:t>Benveniste</a:t>
            </a:r>
            <a:r>
              <a:rPr lang="en-US" sz="3500" b="1" dirty="0">
                <a:latin typeface="Arial" panose="020B0604020202020204" pitchFamily="34" charset="0"/>
                <a:cs typeface="Arial" panose="020B0604020202020204" pitchFamily="34" charset="0"/>
              </a:rPr>
              <a:t> in the early 1970s (Wikipedia) Journal </a:t>
            </a:r>
            <a:r>
              <a:rPr lang="en-US" sz="3500" b="1" dirty="0" smtClean="0">
                <a:latin typeface="Arial" panose="020B0604020202020204" pitchFamily="34" charset="0"/>
                <a:cs typeface="Arial" panose="020B0604020202020204" pitchFamily="34" charset="0"/>
              </a:rPr>
              <a:t>of Experimental Medicine, </a:t>
            </a:r>
            <a:r>
              <a:rPr lang="en-US" sz="3500" b="1" dirty="0">
                <a:latin typeface="Arial" panose="020B0604020202020204" pitchFamily="34" charset="0"/>
                <a:cs typeface="Arial" panose="020B0604020202020204" pitchFamily="34" charset="0"/>
              </a:rPr>
              <a:t>1972</a:t>
            </a:r>
            <a:br>
              <a:rPr lang="en-US" sz="3500" b="1" dirty="0">
                <a:latin typeface="Arial" panose="020B0604020202020204" pitchFamily="34" charset="0"/>
                <a:cs typeface="Arial" panose="020B0604020202020204" pitchFamily="34" charset="0"/>
              </a:rPr>
            </a:br>
            <a:r>
              <a:rPr lang="en-US" sz="3500" b="1" dirty="0">
                <a:latin typeface="Arial" panose="020B0604020202020204" pitchFamily="34" charset="0"/>
                <a:cs typeface="Arial" panose="020B0604020202020204" pitchFamily="34" charset="0"/>
              </a:rPr>
              <a:t/>
            </a:r>
            <a:br>
              <a:rPr lang="en-US" sz="3500" b="1" dirty="0">
                <a:latin typeface="Arial" panose="020B0604020202020204" pitchFamily="34" charset="0"/>
                <a:cs typeface="Arial" panose="020B0604020202020204" pitchFamily="34" charset="0"/>
              </a:rPr>
            </a:br>
            <a:r>
              <a:rPr lang="en-US" sz="3500" b="1" dirty="0">
                <a:latin typeface="Arial" panose="020B0604020202020204" pitchFamily="34" charset="0"/>
                <a:cs typeface="Arial" panose="020B0604020202020204" pitchFamily="34" charset="0"/>
              </a:rPr>
              <a:t>Structure published by Jacques </a:t>
            </a:r>
            <a:r>
              <a:rPr lang="en-US" sz="3500" b="1" dirty="0" err="1">
                <a:latin typeface="Arial" panose="020B0604020202020204" pitchFamily="34" charset="0"/>
                <a:cs typeface="Arial" panose="020B0604020202020204" pitchFamily="34" charset="0"/>
              </a:rPr>
              <a:t>Benveniste</a:t>
            </a:r>
            <a:r>
              <a:rPr lang="en-US" sz="3500" b="1" dirty="0">
                <a:latin typeface="Arial" panose="020B0604020202020204" pitchFamily="34" charset="0"/>
                <a:cs typeface="Arial" panose="020B0604020202020204" pitchFamily="34" charset="0"/>
              </a:rPr>
              <a:t> in </a:t>
            </a:r>
            <a:r>
              <a:rPr lang="en-US" sz="3500" b="1" dirty="0" err="1" smtClean="0">
                <a:latin typeface="Arial" panose="020B0604020202020204" pitchFamily="34" charset="0"/>
                <a:cs typeface="Arial" panose="020B0604020202020204" pitchFamily="34" charset="0"/>
              </a:rPr>
              <a:t>Comptes</a:t>
            </a:r>
            <a:r>
              <a:rPr lang="en-US" sz="3500" b="1" dirty="0" smtClean="0">
                <a:latin typeface="Arial" panose="020B0604020202020204" pitchFamily="34" charset="0"/>
                <a:cs typeface="Arial" panose="020B0604020202020204" pitchFamily="34" charset="0"/>
              </a:rPr>
              <a:t> </a:t>
            </a:r>
            <a:r>
              <a:rPr lang="en-US" sz="3500" b="1" dirty="0" err="1" smtClean="0">
                <a:latin typeface="Arial" panose="020B0604020202020204" pitchFamily="34" charset="0"/>
                <a:cs typeface="Arial" panose="020B0604020202020204" pitchFamily="34" charset="0"/>
              </a:rPr>
              <a:t>Rendus</a:t>
            </a:r>
            <a:r>
              <a:rPr lang="en-US" sz="3500" b="1" dirty="0" smtClean="0">
                <a:latin typeface="Arial" panose="020B0604020202020204" pitchFamily="34" charset="0"/>
                <a:cs typeface="Arial" panose="020B0604020202020204" pitchFamily="34" charset="0"/>
              </a:rPr>
              <a:t> </a:t>
            </a:r>
            <a:r>
              <a:rPr lang="en-US" sz="3500" b="1" dirty="0">
                <a:latin typeface="Arial" panose="020B0604020202020204" pitchFamily="34" charset="0"/>
                <a:cs typeface="Arial" panose="020B0604020202020204" pitchFamily="34" charset="0"/>
              </a:rPr>
              <a:t>Acad</a:t>
            </a:r>
            <a:r>
              <a:rPr lang="en-US" sz="3500" b="1" dirty="0" smtClean="0">
                <a:latin typeface="Arial" panose="020B0604020202020204" pitchFamily="34" charset="0"/>
                <a:cs typeface="Arial" panose="020B0604020202020204" pitchFamily="34" charset="0"/>
              </a:rPr>
              <a:t>. Sciences </a:t>
            </a:r>
            <a:r>
              <a:rPr lang="en-US" sz="3500" b="1" dirty="0">
                <a:latin typeface="Arial" panose="020B0604020202020204" pitchFamily="34" charset="0"/>
                <a:cs typeface="Arial" panose="020B0604020202020204" pitchFamily="34" charset="0"/>
              </a:rPr>
              <a:t>1979 (Paris) </a:t>
            </a:r>
            <a:r>
              <a:rPr lang="fr-FR" sz="3500" dirty="0">
                <a:latin typeface="Arial" panose="020B0604020202020204" pitchFamily="34" charset="0"/>
                <a:cs typeface="Arial" panose="020B0604020202020204" pitchFamily="34" charset="0"/>
              </a:rPr>
              <a:t/>
            </a:r>
            <a:br>
              <a:rPr lang="fr-FR" sz="3500" dirty="0">
                <a:latin typeface="Arial" panose="020B0604020202020204" pitchFamily="34" charset="0"/>
                <a:cs typeface="Arial" panose="020B0604020202020204" pitchFamily="34" charset="0"/>
              </a:rPr>
            </a:br>
            <a:endParaRPr lang="fr-FR" sz="3500" dirty="0"/>
          </a:p>
        </p:txBody>
      </p:sp>
    </p:spTree>
    <p:extLst>
      <p:ext uri="{BB962C8B-B14F-4D97-AF65-F5344CB8AC3E}">
        <p14:creationId xmlns:p14="http://schemas.microsoft.com/office/powerpoint/2010/main" val="53668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award </a:t>
            </a:r>
            <a:r>
              <a:rPr lang="en-US" sz="2400" dirty="0">
                <a:latin typeface="Arial" panose="020B0604020202020204" pitchFamily="34" charset="0"/>
                <a:cs typeface="Arial" panose="020B0604020202020204" pitchFamily="34" charset="0"/>
              </a:rPr>
              <a:t>in Crimea, Rome, march 12, 2020</a:t>
            </a:r>
            <a:endParaRPr lang="fr-FR" sz="2400" dirty="0"/>
          </a:p>
        </p:txBody>
      </p:sp>
      <p:sp>
        <p:nvSpPr>
          <p:cNvPr id="3" name="Espace réservé du contenu 2"/>
          <p:cNvSpPr>
            <a:spLocks noGrp="1"/>
          </p:cNvSpPr>
          <p:nvPr>
            <p:ph idx="1"/>
          </p:nvPr>
        </p:nvSpPr>
        <p:spPr>
          <a:xfrm>
            <a:off x="838200" y="1690688"/>
            <a:ext cx="10515600" cy="5243512"/>
          </a:xfrm>
        </p:spPr>
        <p:txBody>
          <a:bodyPr>
            <a:normAutofit fontScale="92500" lnSpcReduction="20000"/>
          </a:bodyPr>
          <a:lstStyle/>
          <a:p>
            <a:pPr marL="0" indent="0" algn="ctr">
              <a:buNone/>
            </a:pPr>
            <a:r>
              <a:rPr lang="fr-FR" sz="3200" b="1" dirty="0" smtClean="0">
                <a:latin typeface="Arial" panose="020B0604020202020204" pitchFamily="34" charset="0"/>
                <a:cs typeface="Arial" panose="020B0604020202020204" pitchFamily="34" charset="0"/>
              </a:rPr>
              <a:t>The </a:t>
            </a:r>
            <a:r>
              <a:rPr lang="fr-FR" sz="3200" b="1" dirty="0" err="1" smtClean="0">
                <a:latin typeface="Arial" panose="020B0604020202020204" pitchFamily="34" charset="0"/>
                <a:cs typeface="Arial" panose="020B0604020202020204" pitchFamily="34" charset="0"/>
              </a:rPr>
              <a:t>human</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basophil</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degranulation</a:t>
            </a:r>
            <a:r>
              <a:rPr lang="fr-FR" sz="3200" b="1" dirty="0" smtClean="0">
                <a:latin typeface="Arial" panose="020B0604020202020204" pitchFamily="34" charset="0"/>
                <a:cs typeface="Arial" panose="020B0604020202020204" pitchFamily="34" charset="0"/>
              </a:rPr>
              <a:t> test (HBDT)</a:t>
            </a:r>
          </a:p>
          <a:p>
            <a:pPr marL="0" indent="0" algn="just">
              <a:buNone/>
            </a:pPr>
            <a:r>
              <a:rPr lang="fr-FR" sz="3200" b="1" dirty="0" err="1" smtClean="0">
                <a:latin typeface="Arial" panose="020B0604020202020204" pitchFamily="34" charset="0"/>
                <a:cs typeface="Arial" panose="020B0604020202020204" pitchFamily="34" charset="0"/>
              </a:rPr>
              <a:t>Baso</a:t>
            </a:r>
            <a:r>
              <a:rPr lang="fr-FR" sz="3200" b="1" dirty="0" smtClean="0">
                <a:latin typeface="Arial" panose="020B0604020202020204" pitchFamily="34" charset="0"/>
                <a:cs typeface="Arial" panose="020B0604020202020204" pitchFamily="34" charset="0"/>
              </a:rPr>
              <a:t>-Kit®, </a:t>
            </a:r>
            <a:r>
              <a:rPr lang="fr-FR" sz="3200" b="1" dirty="0" err="1" smtClean="0">
                <a:latin typeface="Arial" panose="020B0604020202020204" pitchFamily="34" charset="0"/>
                <a:cs typeface="Arial" panose="020B0604020202020204" pitchFamily="34" charset="0"/>
              </a:rPr>
              <a:t>from</a:t>
            </a:r>
            <a:r>
              <a:rPr lang="fr-FR" sz="3200" b="1" dirty="0" smtClean="0">
                <a:latin typeface="Arial" panose="020B0604020202020204" pitchFamily="34" charset="0"/>
                <a:cs typeface="Arial" panose="020B0604020202020204" pitchFamily="34" charset="0"/>
              </a:rPr>
              <a:t> 1977</a:t>
            </a:r>
            <a:r>
              <a:rPr lang="fr-FR" sz="3200" dirty="0" smtClean="0">
                <a:latin typeface="Arial" panose="020B0604020202020204" pitchFamily="34" charset="0"/>
                <a:cs typeface="Arial" panose="020B0604020202020204" pitchFamily="34" charset="0"/>
              </a:rPr>
              <a:t>: high </a:t>
            </a:r>
            <a:r>
              <a:rPr lang="fr-FR" sz="3200" dirty="0" err="1" smtClean="0">
                <a:latin typeface="Arial" panose="020B0604020202020204" pitchFamily="34" charset="0"/>
                <a:cs typeface="Arial" panose="020B0604020202020204" pitchFamily="34" charset="0"/>
              </a:rPr>
              <a:t>correlation</a:t>
            </a:r>
            <a:r>
              <a:rPr lang="fr-FR" sz="3200" dirty="0" smtClean="0">
                <a:latin typeface="Arial" panose="020B0604020202020204" pitchFamily="34" charset="0"/>
                <a:cs typeface="Arial" panose="020B0604020202020204" pitchFamily="34" charset="0"/>
              </a:rPr>
              <a:t> </a:t>
            </a:r>
            <a:r>
              <a:rPr lang="fr-FR" sz="3200" dirty="0" err="1" smtClean="0">
                <a:latin typeface="Arial" panose="020B0604020202020204" pitchFamily="34" charset="0"/>
                <a:cs typeface="Arial" panose="020B0604020202020204" pitchFamily="34" charset="0"/>
              </a:rPr>
              <a:t>with</a:t>
            </a:r>
            <a:r>
              <a:rPr lang="fr-FR" sz="3200" dirty="0" smtClean="0">
                <a:latin typeface="Arial" panose="020B0604020202020204" pitchFamily="34" charset="0"/>
                <a:cs typeface="Arial" panose="020B0604020202020204" pitchFamily="34" charset="0"/>
              </a:rPr>
              <a:t> IgE </a:t>
            </a:r>
            <a:r>
              <a:rPr lang="fr-FR" sz="3200" dirty="0" err="1" smtClean="0">
                <a:latin typeface="Arial" panose="020B0604020202020204" pitchFamily="34" charset="0"/>
                <a:cs typeface="Arial" panose="020B0604020202020204" pitchFamily="34" charset="0"/>
              </a:rPr>
              <a:t>determinations</a:t>
            </a:r>
            <a:r>
              <a:rPr lang="fr-FR" sz="3200" dirty="0" smtClean="0">
                <a:latin typeface="Arial" panose="020B0604020202020204" pitchFamily="34" charset="0"/>
                <a:cs typeface="Arial" panose="020B0604020202020204" pitchFamily="34" charset="0"/>
              </a:rPr>
              <a:t> (RAST®) and </a:t>
            </a:r>
            <a:r>
              <a:rPr lang="fr-FR" sz="3200" b="1" dirty="0" smtClean="0">
                <a:latin typeface="Arial" panose="020B0604020202020204" pitchFamily="34" charset="0"/>
                <a:cs typeface="Arial" panose="020B0604020202020204" pitchFamily="34" charset="0"/>
              </a:rPr>
              <a:t>HBDT shows more sensitive </a:t>
            </a:r>
            <a:r>
              <a:rPr lang="fr-FR" sz="3200" b="1" dirty="0" err="1" smtClean="0">
                <a:latin typeface="Arial" panose="020B0604020202020204" pitchFamily="34" charset="0"/>
                <a:cs typeface="Arial" panose="020B0604020202020204" pitchFamily="34" charset="0"/>
              </a:rPr>
              <a:t>than</a:t>
            </a:r>
            <a:r>
              <a:rPr lang="fr-FR" sz="3200" b="1" dirty="0" smtClean="0">
                <a:latin typeface="Arial" panose="020B0604020202020204" pitchFamily="34" charset="0"/>
                <a:cs typeface="Arial" panose="020B0604020202020204" pitchFamily="34" charset="0"/>
              </a:rPr>
              <a:t> RAST</a:t>
            </a:r>
            <a:r>
              <a:rPr lang="fr-FR" sz="3200" b="1" dirty="0">
                <a:latin typeface="Arial" panose="020B0604020202020204" pitchFamily="34" charset="0"/>
                <a:cs typeface="Arial" panose="020B0604020202020204" pitchFamily="34" charset="0"/>
              </a:rPr>
              <a:t>®</a:t>
            </a:r>
            <a:r>
              <a:rPr lang="fr-FR" sz="3200" b="1" dirty="0" smtClean="0">
                <a:latin typeface="Arial" panose="020B0604020202020204" pitchFamily="34" charset="0"/>
                <a:cs typeface="Arial" panose="020B0604020202020204" pitchFamily="34" charset="0"/>
              </a:rPr>
              <a:t> </a:t>
            </a:r>
            <a:r>
              <a:rPr lang="fr-FR" sz="3200" dirty="0" smtClean="0">
                <a:latin typeface="Arial" panose="020B0604020202020204" pitchFamily="34" charset="0"/>
                <a:cs typeface="Arial" panose="020B0604020202020204" pitchFamily="34" charset="0"/>
              </a:rPr>
              <a:t>(</a:t>
            </a:r>
            <a:r>
              <a:rPr lang="fr-FR" sz="3200" dirty="0" err="1" smtClean="0">
                <a:latin typeface="Arial" panose="020B0604020202020204" pitchFamily="34" charset="0"/>
                <a:cs typeface="Arial" panose="020B0604020202020204" pitchFamily="34" charset="0"/>
              </a:rPr>
              <a:t>directly</a:t>
            </a:r>
            <a:r>
              <a:rPr lang="fr-FR" sz="3200" dirty="0" smtClean="0">
                <a:latin typeface="Arial" panose="020B0604020202020204" pitchFamily="34" charset="0"/>
                <a:cs typeface="Arial" panose="020B0604020202020204" pitchFamily="34" charset="0"/>
              </a:rPr>
              <a:t> on </a:t>
            </a:r>
            <a:r>
              <a:rPr lang="fr-FR" sz="3200" dirty="0" err="1" smtClean="0">
                <a:latin typeface="Arial" panose="020B0604020202020204" pitchFamily="34" charset="0"/>
                <a:cs typeface="Arial" panose="020B0604020202020204" pitchFamily="34" charset="0"/>
              </a:rPr>
              <a:t>human</a:t>
            </a:r>
            <a:r>
              <a:rPr lang="fr-FR" sz="3200" dirty="0" smtClean="0">
                <a:latin typeface="Arial" panose="020B0604020202020204" pitchFamily="34" charset="0"/>
                <a:cs typeface="Arial" panose="020B0604020202020204" pitchFamily="34" charset="0"/>
              </a:rPr>
              <a:t> </a:t>
            </a:r>
            <a:r>
              <a:rPr lang="fr-FR" sz="3200" dirty="0" err="1" smtClean="0">
                <a:latin typeface="Arial" panose="020B0604020202020204" pitchFamily="34" charset="0"/>
                <a:cs typeface="Arial" panose="020B0604020202020204" pitchFamily="34" charset="0"/>
              </a:rPr>
              <a:t>basophils</a:t>
            </a:r>
            <a:r>
              <a:rPr lang="fr-FR" sz="3200" dirty="0" smtClean="0">
                <a:latin typeface="Arial" panose="020B0604020202020204" pitchFamily="34" charset="0"/>
                <a:cs typeface="Arial" panose="020B0604020202020204" pitchFamily="34" charset="0"/>
              </a:rPr>
              <a:t> and not on </a:t>
            </a:r>
            <a:r>
              <a:rPr lang="fr-FR" sz="3200" dirty="0" err="1" smtClean="0">
                <a:latin typeface="Arial" panose="020B0604020202020204" pitchFamily="34" charset="0"/>
                <a:cs typeface="Arial" panose="020B0604020202020204" pitchFamily="34" charset="0"/>
              </a:rPr>
              <a:t>circulating</a:t>
            </a:r>
            <a:r>
              <a:rPr lang="fr-FR" sz="3200" dirty="0" smtClean="0">
                <a:latin typeface="Arial" panose="020B0604020202020204" pitchFamily="34" charset="0"/>
                <a:cs typeface="Arial" panose="020B0604020202020204" pitchFamily="34" charset="0"/>
              </a:rPr>
              <a:t> IgE </a:t>
            </a:r>
            <a:r>
              <a:rPr lang="fr-FR" sz="3200" dirty="0" err="1" smtClean="0">
                <a:latin typeface="Arial" panose="020B0604020202020204" pitchFamily="34" charset="0"/>
                <a:cs typeface="Arial" panose="020B0604020202020204" pitchFamily="34" charset="0"/>
              </a:rPr>
              <a:t>antibodies</a:t>
            </a:r>
            <a:r>
              <a:rPr lang="fr-FR" sz="3200" dirty="0" smtClean="0">
                <a:latin typeface="Arial" panose="020B0604020202020204" pitchFamily="34" charset="0"/>
                <a:cs typeface="Arial" panose="020B0604020202020204" pitchFamily="34" charset="0"/>
              </a:rPr>
              <a:t>), </a:t>
            </a:r>
            <a:r>
              <a:rPr lang="fr-FR" sz="3200" dirty="0" err="1" smtClean="0">
                <a:latin typeface="Arial" panose="020B0604020202020204" pitchFamily="34" charset="0"/>
                <a:cs typeface="Arial" panose="020B0604020202020204" pitchFamily="34" charset="0"/>
              </a:rPr>
              <a:t>used</a:t>
            </a:r>
            <a:r>
              <a:rPr lang="fr-FR" sz="3200" dirty="0" smtClean="0">
                <a:latin typeface="Arial" panose="020B0604020202020204" pitchFamily="34" charset="0"/>
                <a:cs typeface="Arial" panose="020B0604020202020204" pitchFamily="34" charset="0"/>
              </a:rPr>
              <a:t> </a:t>
            </a:r>
            <a:r>
              <a:rPr lang="fr-FR" sz="3200" dirty="0" err="1" smtClean="0">
                <a:latin typeface="Arial" panose="020B0604020202020204" pitchFamily="34" charset="0"/>
                <a:cs typeface="Arial" panose="020B0604020202020204" pitchFamily="34" charset="0"/>
              </a:rPr>
              <a:t>worldwide</a:t>
            </a:r>
            <a:endParaRPr lang="fr-FR" sz="3200" dirty="0" smtClean="0">
              <a:latin typeface="Arial" panose="020B0604020202020204" pitchFamily="34" charset="0"/>
              <a:cs typeface="Arial" panose="020B0604020202020204" pitchFamily="34" charset="0"/>
            </a:endParaRPr>
          </a:p>
          <a:p>
            <a:pPr marL="0" indent="0" algn="just">
              <a:buNone/>
            </a:pPr>
            <a:endParaRPr lang="fr-FR" sz="3200" dirty="0">
              <a:latin typeface="Arial" panose="020B0604020202020204" pitchFamily="34" charset="0"/>
              <a:cs typeface="Arial" panose="020B0604020202020204" pitchFamily="34" charset="0"/>
            </a:endParaRPr>
          </a:p>
          <a:p>
            <a:pPr marL="0" indent="0" algn="just">
              <a:buNone/>
            </a:pPr>
            <a:r>
              <a:rPr lang="fr-FR" sz="3200" b="1" dirty="0" smtClean="0">
                <a:latin typeface="Arial" panose="020B0604020202020204" pitchFamily="34" charset="0"/>
                <a:cs typeface="Arial" panose="020B0604020202020204" pitchFamily="34" charset="0"/>
              </a:rPr>
              <a:t>First </a:t>
            </a:r>
            <a:r>
              <a:rPr lang="fr-FR" sz="3200" b="1" dirty="0" err="1" smtClean="0">
                <a:latin typeface="Arial" panose="020B0604020202020204" pitchFamily="34" charset="0"/>
                <a:cs typeface="Arial" panose="020B0604020202020204" pitchFamily="34" charset="0"/>
              </a:rPr>
              <a:t>experiments</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with</a:t>
            </a:r>
            <a:r>
              <a:rPr lang="fr-FR" sz="3200" b="1" dirty="0" smtClean="0">
                <a:latin typeface="Arial" panose="020B0604020202020204" pitchFamily="34" charset="0"/>
                <a:cs typeface="Arial" panose="020B0604020202020204" pitchFamily="34" charset="0"/>
              </a:rPr>
              <a:t> HBDT </a:t>
            </a:r>
            <a:r>
              <a:rPr lang="fr-FR" sz="3200" b="1" dirty="0" err="1" smtClean="0">
                <a:latin typeface="Arial" panose="020B0604020202020204" pitchFamily="34" charset="0"/>
                <a:cs typeface="Arial" panose="020B0604020202020204" pitchFamily="34" charset="0"/>
              </a:rPr>
              <a:t>showed</a:t>
            </a:r>
            <a:r>
              <a:rPr lang="fr-FR" sz="3200" b="1" dirty="0" smtClean="0">
                <a:latin typeface="Arial" panose="020B0604020202020204" pitchFamily="34" charset="0"/>
                <a:cs typeface="Arial" panose="020B0604020202020204" pitchFamily="34" charset="0"/>
              </a:rPr>
              <a:t> a </a:t>
            </a:r>
            <a:r>
              <a:rPr lang="fr-FR" sz="3200" b="1" dirty="0" err="1" smtClean="0">
                <a:latin typeface="Arial" panose="020B0604020202020204" pitchFamily="34" charset="0"/>
                <a:cs typeface="Arial" panose="020B0604020202020204" pitchFamily="34" charset="0"/>
              </a:rPr>
              <a:t>biological</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activity</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when</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using</a:t>
            </a:r>
            <a:r>
              <a:rPr lang="fr-FR" sz="3200" b="1" dirty="0" smtClean="0">
                <a:latin typeface="Arial" panose="020B0604020202020204" pitchFamily="34" charset="0"/>
                <a:cs typeface="Arial" panose="020B0604020202020204" pitchFamily="34" charset="0"/>
              </a:rPr>
              <a:t> high dilutions </a:t>
            </a:r>
            <a:r>
              <a:rPr lang="fr-FR" sz="3200" b="1" dirty="0" err="1" smtClean="0">
                <a:latin typeface="Arial" panose="020B0604020202020204" pitchFamily="34" charset="0"/>
                <a:cs typeface="Arial" panose="020B0604020202020204" pitchFamily="34" charset="0"/>
              </a:rPr>
              <a:t>until</a:t>
            </a:r>
            <a:r>
              <a:rPr lang="fr-FR" sz="3200" b="1" dirty="0" smtClean="0">
                <a:latin typeface="Arial" panose="020B0604020202020204" pitchFamily="34" charset="0"/>
                <a:cs typeface="Arial" panose="020B0604020202020204" pitchFamily="34" charset="0"/>
              </a:rPr>
              <a:t> publication in Nature in 1988 :</a:t>
            </a:r>
          </a:p>
          <a:p>
            <a:pPr marL="0" indent="0" algn="just">
              <a:buNone/>
            </a:pPr>
            <a:r>
              <a:rPr lang="fr-FR" sz="3000" dirty="0" err="1" smtClean="0">
                <a:latin typeface="Arial" panose="020B0604020202020204" pitchFamily="34" charset="0"/>
                <a:cs typeface="Arial" panose="020B0604020202020204" pitchFamily="34" charset="0"/>
              </a:rPr>
              <a:t>Human</a:t>
            </a:r>
            <a:r>
              <a:rPr lang="fr-FR" sz="3000" dirty="0" smtClean="0">
                <a:latin typeface="Arial" panose="020B0604020202020204" pitchFamily="34" charset="0"/>
                <a:cs typeface="Arial" panose="020B0604020202020204" pitchFamily="34" charset="0"/>
              </a:rPr>
              <a:t> </a:t>
            </a:r>
            <a:r>
              <a:rPr lang="fr-FR" sz="3000" dirty="0" err="1" smtClean="0">
                <a:latin typeface="Arial" panose="020B0604020202020204" pitchFamily="34" charset="0"/>
                <a:cs typeface="Arial" panose="020B0604020202020204" pitchFamily="34" charset="0"/>
              </a:rPr>
              <a:t>basophil</a:t>
            </a:r>
            <a:r>
              <a:rPr lang="fr-FR" sz="3000" dirty="0" smtClean="0">
                <a:latin typeface="Arial" panose="020B0604020202020204" pitchFamily="34" charset="0"/>
                <a:cs typeface="Arial" panose="020B0604020202020204" pitchFamily="34" charset="0"/>
              </a:rPr>
              <a:t> </a:t>
            </a:r>
            <a:r>
              <a:rPr lang="fr-FR" sz="3000" dirty="0" err="1" smtClean="0">
                <a:latin typeface="Arial" panose="020B0604020202020204" pitchFamily="34" charset="0"/>
                <a:cs typeface="Arial" panose="020B0604020202020204" pitchFamily="34" charset="0"/>
              </a:rPr>
              <a:t>degranulation</a:t>
            </a:r>
            <a:r>
              <a:rPr lang="fr-FR" sz="3000" dirty="0" smtClean="0">
                <a:latin typeface="Arial" panose="020B0604020202020204" pitchFamily="34" charset="0"/>
                <a:cs typeface="Arial" panose="020B0604020202020204" pitchFamily="34" charset="0"/>
              </a:rPr>
              <a:t> </a:t>
            </a:r>
            <a:r>
              <a:rPr lang="fr-FR" sz="3000" dirty="0" err="1" smtClean="0">
                <a:latin typeface="Arial" panose="020B0604020202020204" pitchFamily="34" charset="0"/>
                <a:cs typeface="Arial" panose="020B0604020202020204" pitchFamily="34" charset="0"/>
              </a:rPr>
              <a:t>triggered</a:t>
            </a:r>
            <a:r>
              <a:rPr lang="fr-FR" sz="3000" dirty="0" smtClean="0">
                <a:latin typeface="Arial" panose="020B0604020202020204" pitchFamily="34" charset="0"/>
                <a:cs typeface="Arial" panose="020B0604020202020204" pitchFamily="34" charset="0"/>
              </a:rPr>
              <a:t> by </a:t>
            </a:r>
            <a:r>
              <a:rPr lang="fr-FR" sz="3000" dirty="0" err="1" smtClean="0">
                <a:latin typeface="Arial" panose="020B0604020202020204" pitchFamily="34" charset="0"/>
                <a:cs typeface="Arial" panose="020B0604020202020204" pitchFamily="34" charset="0"/>
              </a:rPr>
              <a:t>very</a:t>
            </a:r>
            <a:r>
              <a:rPr lang="fr-FR" sz="3000" dirty="0" smtClean="0">
                <a:latin typeface="Arial" panose="020B0604020202020204" pitchFamily="34" charset="0"/>
                <a:cs typeface="Arial" panose="020B0604020202020204" pitchFamily="34" charset="0"/>
              </a:rPr>
              <a:t> </a:t>
            </a:r>
            <a:r>
              <a:rPr lang="fr-FR" sz="3000" dirty="0" err="1" smtClean="0">
                <a:latin typeface="Arial" panose="020B0604020202020204" pitchFamily="34" charset="0"/>
                <a:cs typeface="Arial" panose="020B0604020202020204" pitchFamily="34" charset="0"/>
              </a:rPr>
              <a:t>dilute</a:t>
            </a:r>
            <a:r>
              <a:rPr lang="fr-FR" sz="3000" dirty="0" smtClean="0">
                <a:latin typeface="Arial" panose="020B0604020202020204" pitchFamily="34" charset="0"/>
                <a:cs typeface="Arial" panose="020B0604020202020204" pitchFamily="34" charset="0"/>
              </a:rPr>
              <a:t> </a:t>
            </a:r>
            <a:r>
              <a:rPr lang="fr-FR" sz="3000" dirty="0" err="1" smtClean="0">
                <a:latin typeface="Arial" panose="020B0604020202020204" pitchFamily="34" charset="0"/>
                <a:cs typeface="Arial" panose="020B0604020202020204" pitchFamily="34" charset="0"/>
              </a:rPr>
              <a:t>antiserum</a:t>
            </a:r>
            <a:r>
              <a:rPr lang="fr-FR" sz="3000" dirty="0" smtClean="0">
                <a:latin typeface="Arial" panose="020B0604020202020204" pitchFamily="34" charset="0"/>
                <a:cs typeface="Arial" panose="020B0604020202020204" pitchFamily="34" charset="0"/>
              </a:rPr>
              <a:t> </a:t>
            </a:r>
            <a:r>
              <a:rPr lang="fr-FR" sz="3000" dirty="0" err="1" smtClean="0">
                <a:latin typeface="Arial" panose="020B0604020202020204" pitchFamily="34" charset="0"/>
                <a:cs typeface="Arial" panose="020B0604020202020204" pitchFamily="34" charset="0"/>
              </a:rPr>
              <a:t>against</a:t>
            </a:r>
            <a:r>
              <a:rPr lang="fr-FR" sz="3000" dirty="0" smtClean="0">
                <a:latin typeface="Arial" panose="020B0604020202020204" pitchFamily="34" charset="0"/>
                <a:cs typeface="Arial" panose="020B0604020202020204" pitchFamily="34" charset="0"/>
              </a:rPr>
              <a:t> IgE, E. </a:t>
            </a:r>
            <a:r>
              <a:rPr lang="fr-FR" sz="3000" dirty="0" err="1" smtClean="0">
                <a:latin typeface="Arial" panose="020B0604020202020204" pitchFamily="34" charset="0"/>
                <a:cs typeface="Arial" panose="020B0604020202020204" pitchFamily="34" charset="0"/>
              </a:rPr>
              <a:t>Davenas</a:t>
            </a:r>
            <a:r>
              <a:rPr lang="fr-FR" sz="3000" dirty="0" smtClean="0">
                <a:latin typeface="Arial" panose="020B0604020202020204" pitchFamily="34" charset="0"/>
                <a:cs typeface="Arial" panose="020B0604020202020204" pitchFamily="34" charset="0"/>
              </a:rPr>
              <a:t>, F. Beauvais, J. Amara, M. </a:t>
            </a:r>
            <a:r>
              <a:rPr lang="fr-FR" sz="3000" dirty="0" err="1" smtClean="0">
                <a:latin typeface="Arial" panose="020B0604020202020204" pitchFamily="34" charset="0"/>
                <a:cs typeface="Arial" panose="020B0604020202020204" pitchFamily="34" charset="0"/>
              </a:rPr>
              <a:t>Oberbaum</a:t>
            </a:r>
            <a:r>
              <a:rPr lang="fr-FR" sz="3000" dirty="0" smtClean="0">
                <a:latin typeface="Arial" panose="020B0604020202020204" pitchFamily="34" charset="0"/>
                <a:cs typeface="Arial" panose="020B0604020202020204" pitchFamily="34" charset="0"/>
              </a:rPr>
              <a:t>, B. </a:t>
            </a:r>
            <a:r>
              <a:rPr lang="fr-FR" sz="3000" dirty="0" err="1" smtClean="0">
                <a:latin typeface="Arial" panose="020B0604020202020204" pitchFamily="34" charset="0"/>
                <a:cs typeface="Arial" panose="020B0604020202020204" pitchFamily="34" charset="0"/>
              </a:rPr>
              <a:t>Robinzon</a:t>
            </a:r>
            <a:r>
              <a:rPr lang="fr-FR" sz="3000" dirty="0" smtClean="0">
                <a:latin typeface="Arial" panose="020B0604020202020204" pitchFamily="34" charset="0"/>
                <a:cs typeface="Arial" panose="020B0604020202020204" pitchFamily="34" charset="0"/>
              </a:rPr>
              <a:t>, A. </a:t>
            </a:r>
            <a:r>
              <a:rPr lang="fr-FR" sz="3000" dirty="0" err="1" smtClean="0">
                <a:latin typeface="Arial" panose="020B0604020202020204" pitchFamily="34" charset="0"/>
                <a:cs typeface="Arial" panose="020B0604020202020204" pitchFamily="34" charset="0"/>
              </a:rPr>
              <a:t>Miadonnai</a:t>
            </a:r>
            <a:r>
              <a:rPr lang="fr-FR" sz="3000" dirty="0" smtClean="0">
                <a:latin typeface="Arial" panose="020B0604020202020204" pitchFamily="34" charset="0"/>
                <a:cs typeface="Arial" panose="020B0604020202020204" pitchFamily="34" charset="0"/>
              </a:rPr>
              <a:t>, A. </a:t>
            </a:r>
            <a:r>
              <a:rPr lang="fr-FR" sz="3000" dirty="0" err="1" smtClean="0">
                <a:latin typeface="Arial" panose="020B0604020202020204" pitchFamily="34" charset="0"/>
                <a:cs typeface="Arial" panose="020B0604020202020204" pitchFamily="34" charset="0"/>
              </a:rPr>
              <a:t>Tedeschi</a:t>
            </a:r>
            <a:r>
              <a:rPr lang="fr-FR" sz="3000" dirty="0" smtClean="0">
                <a:latin typeface="Arial" panose="020B0604020202020204" pitchFamily="34" charset="0"/>
                <a:cs typeface="Arial" panose="020B0604020202020204" pitchFamily="34" charset="0"/>
              </a:rPr>
              <a:t>, B. </a:t>
            </a:r>
            <a:r>
              <a:rPr lang="fr-FR" sz="3000" dirty="0" err="1" smtClean="0">
                <a:latin typeface="Arial" panose="020B0604020202020204" pitchFamily="34" charset="0"/>
                <a:cs typeface="Arial" panose="020B0604020202020204" pitchFamily="34" charset="0"/>
              </a:rPr>
              <a:t>Pomeranz</a:t>
            </a:r>
            <a:r>
              <a:rPr lang="fr-FR" sz="3000" dirty="0" smtClean="0">
                <a:latin typeface="Arial" panose="020B0604020202020204" pitchFamily="34" charset="0"/>
                <a:cs typeface="Arial" panose="020B0604020202020204" pitchFamily="34" charset="0"/>
              </a:rPr>
              <a:t>, P. </a:t>
            </a:r>
            <a:r>
              <a:rPr lang="fr-FR" sz="3000" dirty="0" err="1" smtClean="0">
                <a:latin typeface="Arial" panose="020B0604020202020204" pitchFamily="34" charset="0"/>
                <a:cs typeface="Arial" panose="020B0604020202020204" pitchFamily="34" charset="0"/>
              </a:rPr>
              <a:t>Fortner</a:t>
            </a:r>
            <a:r>
              <a:rPr lang="fr-FR" sz="3000" dirty="0" smtClean="0">
                <a:latin typeface="Arial" panose="020B0604020202020204" pitchFamily="34" charset="0"/>
                <a:cs typeface="Arial" panose="020B0604020202020204" pitchFamily="34" charset="0"/>
              </a:rPr>
              <a:t>, P. Belon, J. Sainte-</a:t>
            </a:r>
            <a:r>
              <a:rPr lang="fr-FR" sz="3000" dirty="0" err="1" smtClean="0">
                <a:latin typeface="Arial" panose="020B0604020202020204" pitchFamily="34" charset="0"/>
                <a:cs typeface="Arial" panose="020B0604020202020204" pitchFamily="34" charset="0"/>
              </a:rPr>
              <a:t>Laudy</a:t>
            </a:r>
            <a:r>
              <a:rPr lang="fr-FR" sz="3000" dirty="0" smtClean="0">
                <a:latin typeface="Arial" panose="020B0604020202020204" pitchFamily="34" charset="0"/>
                <a:cs typeface="Arial" panose="020B0604020202020204" pitchFamily="34" charset="0"/>
              </a:rPr>
              <a:t>, B. Poitevin &amp; J. Benveniste, </a:t>
            </a:r>
            <a:r>
              <a:rPr lang="fr-FR" sz="3000" i="1" dirty="0" smtClean="0">
                <a:latin typeface="Arial" panose="020B0604020202020204" pitchFamily="34" charset="0"/>
                <a:cs typeface="Arial" panose="020B0604020202020204" pitchFamily="34" charset="0"/>
              </a:rPr>
              <a:t>Nature</a:t>
            </a:r>
            <a:r>
              <a:rPr lang="fr-FR" sz="3000" dirty="0" smtClean="0">
                <a:latin typeface="Arial" panose="020B0604020202020204" pitchFamily="34" charset="0"/>
                <a:cs typeface="Arial" panose="020B0604020202020204" pitchFamily="34" charset="0"/>
              </a:rPr>
              <a:t>, volume 333, pages 816–818 (1988)</a:t>
            </a:r>
          </a:p>
          <a:p>
            <a:pPr marL="0" indent="0" algn="just">
              <a:buNone/>
            </a:pPr>
            <a:endParaRPr lang="fr-FR" sz="3000" dirty="0" smtClean="0">
              <a:solidFill>
                <a:srgbClr val="FF0000"/>
              </a:solidFill>
              <a:latin typeface="Arial" panose="020B0604020202020204" pitchFamily="34" charset="0"/>
              <a:cs typeface="Arial" panose="020B0604020202020204" pitchFamily="34" charset="0"/>
            </a:endParaRPr>
          </a:p>
          <a:p>
            <a:pPr marL="0" indent="0">
              <a:buNone/>
            </a:pPr>
            <a:endParaRPr lang="fr-FR" sz="3200" dirty="0">
              <a:solidFill>
                <a:srgbClr val="FF0000"/>
              </a:solidFill>
              <a:latin typeface="Arial" panose="020B0604020202020204" pitchFamily="34" charset="0"/>
              <a:cs typeface="Arial" panose="020B0604020202020204" pitchFamily="34" charset="0"/>
            </a:endParaRPr>
          </a:p>
          <a:p>
            <a:pPr marL="0" indent="0">
              <a:buNone/>
            </a:pPr>
            <a:endParaRPr lang="fr-FR" sz="3200" dirty="0">
              <a:solidFill>
                <a:srgbClr val="FF0000"/>
              </a:solidFill>
              <a:latin typeface="Arial" panose="020B0604020202020204" pitchFamily="34" charset="0"/>
              <a:cs typeface="Arial" panose="020B0604020202020204" pitchFamily="34" charset="0"/>
            </a:endParaRPr>
          </a:p>
          <a:p>
            <a:pPr marL="0" indent="0">
              <a:buNone/>
            </a:pPr>
            <a:endParaRPr lang="fr-FR" sz="3200" dirty="0" smtClean="0">
              <a:latin typeface="Arial" panose="020B0604020202020204" pitchFamily="34" charset="0"/>
              <a:cs typeface="Arial" panose="020B0604020202020204" pitchFamily="34" charset="0"/>
            </a:endParaRPr>
          </a:p>
          <a:p>
            <a:pPr marL="0" indent="0">
              <a:buNone/>
            </a:pPr>
            <a:endParaRPr lang="fr-F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64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a:t>
            </a:r>
            <a:r>
              <a:rPr lang="en-US" sz="2400" dirty="0" smtClean="0">
                <a:latin typeface="Arial" panose="020B0604020202020204" pitchFamily="34" charset="0"/>
                <a:cs typeface="Arial" panose="020B0604020202020204" pitchFamily="34" charset="0"/>
              </a:rPr>
              <a:t>Crimea, Rome, march 12, 2020</a:t>
            </a:r>
            <a:endParaRPr lang="fr-FR" sz="2400" dirty="0"/>
          </a:p>
        </p:txBody>
      </p:sp>
      <p:sp>
        <p:nvSpPr>
          <p:cNvPr id="3" name="Espace réservé du contenu 2"/>
          <p:cNvSpPr>
            <a:spLocks noGrp="1"/>
          </p:cNvSpPr>
          <p:nvPr>
            <p:ph idx="1"/>
          </p:nvPr>
        </p:nvSpPr>
        <p:spPr>
          <a:xfrm>
            <a:off x="838200" y="1690688"/>
            <a:ext cx="10515600" cy="5421312"/>
          </a:xfrm>
        </p:spPr>
        <p:txBody>
          <a:bodyPr>
            <a:normAutofit/>
          </a:bodyPr>
          <a:lstStyle/>
          <a:p>
            <a:pPr marL="0" indent="0" algn="just">
              <a:buNone/>
            </a:pPr>
            <a:r>
              <a:rPr lang="fr-FR" sz="3500" b="1" dirty="0" smtClean="0">
                <a:latin typeface="Arial" panose="020B0604020202020204" pitchFamily="34" charset="0"/>
                <a:cs typeface="Arial" panose="020B0604020202020204" pitchFamily="34" charset="0"/>
              </a:rPr>
              <a:t>The </a:t>
            </a:r>
            <a:r>
              <a:rPr lang="fr-FR" sz="3500" b="1" dirty="0" err="1" smtClean="0">
                <a:latin typeface="Arial" panose="020B0604020202020204" pitchFamily="34" charset="0"/>
                <a:cs typeface="Arial" panose="020B0604020202020204" pitchFamily="34" charset="0"/>
              </a:rPr>
              <a:t>human</a:t>
            </a:r>
            <a:r>
              <a:rPr lang="fr-FR" sz="3500" b="1" dirty="0" smtClean="0">
                <a:latin typeface="Arial" panose="020B0604020202020204" pitchFamily="34" charset="0"/>
                <a:cs typeface="Arial" panose="020B0604020202020204" pitchFamily="34" charset="0"/>
              </a:rPr>
              <a:t> </a:t>
            </a:r>
            <a:r>
              <a:rPr lang="fr-FR" sz="3500" b="1" dirty="0" err="1" smtClean="0">
                <a:latin typeface="Arial" panose="020B0604020202020204" pitchFamily="34" charset="0"/>
                <a:cs typeface="Arial" panose="020B0604020202020204" pitchFamily="34" charset="0"/>
              </a:rPr>
              <a:t>basophil</a:t>
            </a:r>
            <a:r>
              <a:rPr lang="fr-FR" sz="3500" b="1" dirty="0" smtClean="0">
                <a:latin typeface="Arial" panose="020B0604020202020204" pitchFamily="34" charset="0"/>
                <a:cs typeface="Arial" panose="020B0604020202020204" pitchFamily="34" charset="0"/>
              </a:rPr>
              <a:t> </a:t>
            </a:r>
            <a:r>
              <a:rPr lang="fr-FR" sz="3500" b="1" dirty="0" err="1" smtClean="0">
                <a:latin typeface="Arial" panose="020B0604020202020204" pitchFamily="34" charset="0"/>
                <a:cs typeface="Arial" panose="020B0604020202020204" pitchFamily="34" charset="0"/>
              </a:rPr>
              <a:t>degranulation</a:t>
            </a:r>
            <a:r>
              <a:rPr lang="fr-FR" sz="3500" b="1" dirty="0" smtClean="0">
                <a:latin typeface="Arial" panose="020B0604020202020204" pitchFamily="34" charset="0"/>
                <a:cs typeface="Arial" panose="020B0604020202020204" pitchFamily="34" charset="0"/>
              </a:rPr>
              <a:t> test (HBDT) of J. Benveniste </a:t>
            </a:r>
            <a:r>
              <a:rPr lang="fr-FR" sz="3500" dirty="0" err="1" smtClean="0">
                <a:latin typeface="Arial" panose="020B0604020202020204" pitchFamily="34" charset="0"/>
                <a:cs typeface="Arial" panose="020B0604020202020204" pitchFamily="34" charset="0"/>
              </a:rPr>
              <a:t>was</a:t>
            </a:r>
            <a:r>
              <a:rPr lang="fr-FR" sz="3500" dirty="0" smtClean="0">
                <a:latin typeface="Arial" panose="020B0604020202020204" pitchFamily="34" charset="0"/>
                <a:cs typeface="Arial" panose="020B0604020202020204" pitchFamily="34" charset="0"/>
              </a:rPr>
              <a:t> </a:t>
            </a:r>
            <a:r>
              <a:rPr lang="fr-FR" sz="3500" dirty="0" err="1" smtClean="0">
                <a:latin typeface="Arial" panose="020B0604020202020204" pitchFamily="34" charset="0"/>
                <a:cs typeface="Arial" panose="020B0604020202020204" pitchFamily="34" charset="0"/>
              </a:rPr>
              <a:t>used</a:t>
            </a:r>
            <a:r>
              <a:rPr lang="fr-FR" sz="3500" dirty="0" smtClean="0">
                <a:latin typeface="Arial" panose="020B0604020202020204" pitchFamily="34" charset="0"/>
                <a:cs typeface="Arial" panose="020B0604020202020204" pitchFamily="34" charset="0"/>
              </a:rPr>
              <a:t> to </a:t>
            </a:r>
            <a:r>
              <a:rPr lang="fr-FR" sz="3500" dirty="0" err="1" smtClean="0">
                <a:latin typeface="Arial" panose="020B0604020202020204" pitchFamily="34" charset="0"/>
                <a:cs typeface="Arial" panose="020B0604020202020204" pitchFamily="34" charset="0"/>
              </a:rPr>
              <a:t>detect</a:t>
            </a:r>
            <a:r>
              <a:rPr lang="fr-FR" sz="3500" dirty="0" smtClean="0">
                <a:latin typeface="Arial" panose="020B0604020202020204" pitchFamily="34" charset="0"/>
                <a:cs typeface="Arial" panose="020B0604020202020204" pitchFamily="34" charset="0"/>
              </a:rPr>
              <a:t> the </a:t>
            </a:r>
            <a:r>
              <a:rPr lang="fr-FR" sz="3500" dirty="0" err="1" smtClean="0">
                <a:latin typeface="Arial" panose="020B0604020202020204" pitchFamily="34" charset="0"/>
                <a:cs typeface="Arial" panose="020B0604020202020204" pitchFamily="34" charset="0"/>
              </a:rPr>
              <a:t>etiology</a:t>
            </a:r>
            <a:r>
              <a:rPr lang="fr-FR" sz="3500" dirty="0" smtClean="0">
                <a:latin typeface="Arial" panose="020B0604020202020204" pitchFamily="34" charset="0"/>
                <a:cs typeface="Arial" panose="020B0604020202020204" pitchFamily="34" charset="0"/>
              </a:rPr>
              <a:t> of </a:t>
            </a:r>
            <a:r>
              <a:rPr lang="fr-FR" sz="3500" dirty="0" err="1" smtClean="0">
                <a:latin typeface="Arial" panose="020B0604020202020204" pitchFamily="34" charset="0"/>
                <a:cs typeface="Arial" panose="020B0604020202020204" pitchFamily="34" charset="0"/>
              </a:rPr>
              <a:t>my</a:t>
            </a:r>
            <a:r>
              <a:rPr lang="fr-FR" sz="3500" dirty="0" smtClean="0">
                <a:latin typeface="Arial" panose="020B0604020202020204" pitchFamily="34" charset="0"/>
                <a:cs typeface="Arial" panose="020B0604020202020204" pitchFamily="34" charset="0"/>
              </a:rPr>
              <a:t> familial </a:t>
            </a:r>
            <a:r>
              <a:rPr lang="fr-FR" sz="3500" dirty="0" err="1" smtClean="0">
                <a:latin typeface="Arial" panose="020B0604020202020204" pitchFamily="34" charset="0"/>
                <a:cs typeface="Arial" panose="020B0604020202020204" pitchFamily="34" charset="0"/>
              </a:rPr>
              <a:t>dermatitis</a:t>
            </a:r>
            <a:r>
              <a:rPr lang="fr-FR" sz="3500" dirty="0" smtClean="0">
                <a:latin typeface="Arial" panose="020B0604020202020204" pitchFamily="34" charset="0"/>
                <a:cs typeface="Arial" panose="020B0604020202020204" pitchFamily="34" charset="0"/>
              </a:rPr>
              <a:t> </a:t>
            </a:r>
            <a:r>
              <a:rPr lang="fr-FR" sz="3500" dirty="0" err="1" smtClean="0">
                <a:latin typeface="Arial" panose="020B0604020202020204" pitchFamily="34" charset="0"/>
                <a:cs typeface="Arial" panose="020B0604020202020204" pitchFamily="34" charset="0"/>
              </a:rPr>
              <a:t>which</a:t>
            </a:r>
            <a:r>
              <a:rPr lang="fr-FR" sz="3500" dirty="0" smtClean="0">
                <a:latin typeface="Arial" panose="020B0604020202020204" pitchFamily="34" charset="0"/>
                <a:cs typeface="Arial" panose="020B0604020202020204" pitchFamily="34" charset="0"/>
              </a:rPr>
              <a:t> </a:t>
            </a:r>
            <a:r>
              <a:rPr lang="fr-FR" sz="3500" dirty="0" err="1" smtClean="0">
                <a:latin typeface="Arial" panose="020B0604020202020204" pitchFamily="34" charset="0"/>
                <a:cs typeface="Arial" panose="020B0604020202020204" pitchFamily="34" charset="0"/>
              </a:rPr>
              <a:t>resembles</a:t>
            </a:r>
            <a:r>
              <a:rPr lang="fr-FR" sz="3500" dirty="0" smtClean="0">
                <a:latin typeface="Arial" panose="020B0604020202020204" pitchFamily="34" charset="0"/>
                <a:cs typeface="Arial" panose="020B0604020202020204" pitchFamily="34" charset="0"/>
              </a:rPr>
              <a:t> «</a:t>
            </a:r>
            <a:r>
              <a:rPr lang="fr-FR" sz="3500" b="1" dirty="0" err="1" smtClean="0">
                <a:latin typeface="Arial" panose="020B0604020202020204" pitchFamily="34" charset="0"/>
                <a:cs typeface="Arial" panose="020B0604020202020204" pitchFamily="34" charset="0"/>
              </a:rPr>
              <a:t>seborrheic</a:t>
            </a:r>
            <a:r>
              <a:rPr lang="fr-FR" sz="3500" b="1" dirty="0" smtClean="0">
                <a:latin typeface="Arial" panose="020B0604020202020204" pitchFamily="34" charset="0"/>
                <a:cs typeface="Arial" panose="020B0604020202020204" pitchFamily="34" charset="0"/>
              </a:rPr>
              <a:t> </a:t>
            </a:r>
            <a:r>
              <a:rPr lang="fr-FR" sz="3500" b="1" dirty="0" err="1" smtClean="0">
                <a:latin typeface="Arial" panose="020B0604020202020204" pitchFamily="34" charset="0"/>
                <a:cs typeface="Arial" panose="020B0604020202020204" pitchFamily="34" charset="0"/>
              </a:rPr>
              <a:t>dermatitis</a:t>
            </a:r>
            <a:r>
              <a:rPr lang="fr-FR" sz="3500" dirty="0" smtClean="0">
                <a:latin typeface="Arial" panose="020B0604020202020204" pitchFamily="34" charset="0"/>
                <a:cs typeface="Arial" panose="020B0604020202020204" pitchFamily="34" charset="0"/>
              </a:rPr>
              <a:t>»:  3 to 5% of the population </a:t>
            </a:r>
            <a:r>
              <a:rPr lang="fr-FR" sz="3500" dirty="0" err="1" smtClean="0">
                <a:latin typeface="Arial" panose="020B0604020202020204" pitchFamily="34" charset="0"/>
                <a:cs typeface="Arial" panose="020B0604020202020204" pitchFamily="34" charset="0"/>
              </a:rPr>
              <a:t>since</a:t>
            </a:r>
            <a:r>
              <a:rPr lang="fr-FR" sz="3500" dirty="0" smtClean="0">
                <a:latin typeface="Arial" panose="020B0604020202020204" pitchFamily="34" charset="0"/>
                <a:cs typeface="Arial" panose="020B0604020202020204" pitchFamily="34" charset="0"/>
              </a:rPr>
              <a:t> 1887 </a:t>
            </a:r>
            <a:r>
              <a:rPr lang="fr-FR" sz="3500" dirty="0">
                <a:latin typeface="Arial" panose="020B0604020202020204" pitchFamily="34" charset="0"/>
                <a:cs typeface="Arial" panose="020B0604020202020204" pitchFamily="34" charset="0"/>
              </a:rPr>
              <a:t>!</a:t>
            </a:r>
            <a:r>
              <a:rPr lang="fr-FR" sz="3500" dirty="0" smtClean="0">
                <a:latin typeface="Arial" panose="020B0604020202020204" pitchFamily="34" charset="0"/>
                <a:cs typeface="Arial" panose="020B0604020202020204" pitchFamily="34" charset="0"/>
              </a:rPr>
              <a:t> </a:t>
            </a:r>
          </a:p>
          <a:p>
            <a:pPr marL="0" indent="0" algn="just">
              <a:buNone/>
            </a:pPr>
            <a:r>
              <a:rPr lang="fr-FR" sz="3500" dirty="0" smtClean="0">
                <a:latin typeface="Arial" panose="020B0604020202020204" pitchFamily="34" charset="0"/>
                <a:cs typeface="Arial" panose="020B0604020202020204" pitchFamily="34" charset="0"/>
              </a:rPr>
              <a:t>«Nicotine </a:t>
            </a:r>
            <a:r>
              <a:rPr lang="fr-FR" sz="3500" dirty="0" smtClean="0">
                <a:latin typeface="Arial" panose="020B0604020202020204" pitchFamily="34" charset="0"/>
                <a:cs typeface="Arial" panose="020B0604020202020204" pitchFamily="34" charset="0"/>
              </a:rPr>
              <a:t>as a </a:t>
            </a:r>
            <a:r>
              <a:rPr lang="fr-FR" sz="3500" dirty="0" err="1" smtClean="0">
                <a:latin typeface="Arial" panose="020B0604020202020204" pitchFamily="34" charset="0"/>
                <a:cs typeface="Arial" panose="020B0604020202020204" pitchFamily="34" charset="0"/>
              </a:rPr>
              <a:t>hapten</a:t>
            </a:r>
            <a:r>
              <a:rPr lang="fr-FR" sz="3500" dirty="0" smtClean="0">
                <a:latin typeface="Arial" panose="020B0604020202020204" pitchFamily="34" charset="0"/>
                <a:cs typeface="Arial" panose="020B0604020202020204" pitchFamily="34" charset="0"/>
              </a:rPr>
              <a:t> and </a:t>
            </a:r>
            <a:r>
              <a:rPr lang="fr-FR" sz="3500" dirty="0" err="1" smtClean="0">
                <a:latin typeface="Arial" panose="020B0604020202020204" pitchFamily="34" charset="0"/>
                <a:cs typeface="Arial" panose="020B0604020202020204" pitchFamily="34" charset="0"/>
              </a:rPr>
              <a:t>tobacco</a:t>
            </a:r>
            <a:r>
              <a:rPr lang="fr-FR" sz="3500" dirty="0" smtClean="0">
                <a:latin typeface="Arial" panose="020B0604020202020204" pitchFamily="34" charset="0"/>
                <a:cs typeface="Arial" panose="020B0604020202020204" pitchFamily="34" charset="0"/>
              </a:rPr>
              <a:t> as an </a:t>
            </a:r>
            <a:r>
              <a:rPr lang="fr-FR" sz="3500" dirty="0" err="1" smtClean="0">
                <a:latin typeface="Arial" panose="020B0604020202020204" pitchFamily="34" charset="0"/>
                <a:cs typeface="Arial" panose="020B0604020202020204" pitchFamily="34" charset="0"/>
              </a:rPr>
              <a:t>allergen</a:t>
            </a:r>
            <a:r>
              <a:rPr lang="fr-FR" sz="3500" dirty="0" smtClean="0">
                <a:latin typeface="Arial" panose="020B0604020202020204" pitchFamily="34" charset="0"/>
                <a:cs typeface="Arial" panose="020B0604020202020204" pitchFamily="34" charset="0"/>
              </a:rPr>
              <a:t>», </a:t>
            </a:r>
            <a:r>
              <a:rPr lang="fr-FR" sz="3500" dirty="0" smtClean="0">
                <a:latin typeface="Arial" panose="020B0604020202020204" pitchFamily="34" charset="0"/>
                <a:cs typeface="Arial" panose="020B0604020202020204" pitchFamily="34" charset="0"/>
              </a:rPr>
              <a:t>Bernard Sudan in Allergie et Immunologie (Paris), 1978</a:t>
            </a:r>
          </a:p>
          <a:p>
            <a:pPr marL="0" indent="0" algn="just">
              <a:buNone/>
            </a:pPr>
            <a:r>
              <a:rPr lang="fr-FR" sz="3500" b="1" dirty="0" smtClean="0">
                <a:latin typeface="Arial" panose="020B0604020202020204" pitchFamily="34" charset="0"/>
                <a:cs typeface="Arial" panose="020B0604020202020204" pitchFamily="34" charset="0"/>
              </a:rPr>
              <a:t>Confirmation </a:t>
            </a:r>
            <a:r>
              <a:rPr lang="fr-FR" sz="3500" dirty="0" smtClean="0">
                <a:latin typeface="Arial" panose="020B0604020202020204" pitchFamily="34" charset="0"/>
                <a:cs typeface="Arial" panose="020B0604020202020204" pitchFamily="34" charset="0"/>
              </a:rPr>
              <a:t>by Alain de </a:t>
            </a:r>
            <a:r>
              <a:rPr lang="fr-FR" sz="3500" dirty="0" err="1" smtClean="0">
                <a:latin typeface="Arial" panose="020B0604020202020204" pitchFamily="34" charset="0"/>
                <a:cs typeface="Arial" panose="020B0604020202020204" pitchFamily="34" charset="0"/>
              </a:rPr>
              <a:t>Weck</a:t>
            </a:r>
            <a:r>
              <a:rPr lang="fr-FR" sz="3500" dirty="0" smtClean="0">
                <a:latin typeface="Arial" panose="020B0604020202020204" pitchFamily="34" charset="0"/>
                <a:cs typeface="Arial" panose="020B0604020202020204" pitchFamily="34" charset="0"/>
              </a:rPr>
              <a:t> </a:t>
            </a:r>
            <a:r>
              <a:rPr lang="fr-FR" sz="3500" dirty="0" err="1" smtClean="0">
                <a:latin typeface="Arial" panose="020B0604020202020204" pitchFamily="34" charset="0"/>
                <a:cs typeface="Arial" panose="020B0604020202020204" pitchFamily="34" charset="0"/>
              </a:rPr>
              <a:t>with</a:t>
            </a:r>
            <a:r>
              <a:rPr lang="fr-FR" sz="3500" dirty="0" smtClean="0">
                <a:latin typeface="Arial" panose="020B0604020202020204" pitchFamily="34" charset="0"/>
                <a:cs typeface="Arial" panose="020B0604020202020204" pitchFamily="34" charset="0"/>
              </a:rPr>
              <a:t> </a:t>
            </a:r>
            <a:r>
              <a:rPr lang="fr-FR" sz="3500" b="1" dirty="0" smtClean="0">
                <a:latin typeface="Arial" panose="020B0604020202020204" pitchFamily="34" charset="0"/>
                <a:cs typeface="Arial" panose="020B0604020202020204" pitchFamily="34" charset="0"/>
              </a:rPr>
              <a:t>PCA </a:t>
            </a:r>
            <a:r>
              <a:rPr lang="fr-FR" sz="3500" dirty="0" smtClean="0">
                <a:latin typeface="Arial" panose="020B0604020202020204" pitchFamily="34" charset="0"/>
                <a:cs typeface="Arial" panose="020B0604020202020204" pitchFamily="34" charset="0"/>
              </a:rPr>
              <a:t>(Berne, </a:t>
            </a:r>
            <a:r>
              <a:rPr lang="fr-FR" sz="3500" dirty="0" err="1" smtClean="0">
                <a:latin typeface="Arial" panose="020B0604020202020204" pitchFamily="34" charset="0"/>
                <a:cs typeface="Arial" panose="020B0604020202020204" pitchFamily="34" charset="0"/>
              </a:rPr>
              <a:t>Switzerland</a:t>
            </a:r>
            <a:r>
              <a:rPr lang="fr-FR" sz="3500" dirty="0" smtClean="0">
                <a:latin typeface="Arial" panose="020B0604020202020204" pitchFamily="34" charset="0"/>
                <a:cs typeface="Arial" panose="020B0604020202020204" pitchFamily="34" charset="0"/>
              </a:rPr>
              <a:t>) and Samuel Lehrer </a:t>
            </a:r>
            <a:r>
              <a:rPr lang="fr-FR" sz="3500" dirty="0" err="1" smtClean="0">
                <a:latin typeface="Arial" panose="020B0604020202020204" pitchFamily="34" charset="0"/>
                <a:cs typeface="Arial" panose="020B0604020202020204" pitchFamily="34" charset="0"/>
              </a:rPr>
              <a:t>with</a:t>
            </a:r>
            <a:r>
              <a:rPr lang="fr-FR" sz="3500" dirty="0" smtClean="0">
                <a:latin typeface="Arial" panose="020B0604020202020204" pitchFamily="34" charset="0"/>
                <a:cs typeface="Arial" panose="020B0604020202020204" pitchFamily="34" charset="0"/>
              </a:rPr>
              <a:t> </a:t>
            </a:r>
            <a:r>
              <a:rPr lang="fr-FR" sz="3500" b="1" dirty="0" smtClean="0">
                <a:latin typeface="Arial" panose="020B0604020202020204" pitchFamily="34" charset="0"/>
                <a:cs typeface="Arial" panose="020B0604020202020204" pitchFamily="34" charset="0"/>
              </a:rPr>
              <a:t>RAST</a:t>
            </a:r>
            <a:r>
              <a:rPr lang="fr-FR" sz="3500" dirty="0" smtClean="0">
                <a:latin typeface="Arial" panose="020B0604020202020204" pitchFamily="34" charset="0"/>
                <a:cs typeface="Arial" panose="020B0604020202020204" pitchFamily="34" charset="0"/>
              </a:rPr>
              <a:t> </a:t>
            </a:r>
            <a:r>
              <a:rPr lang="fr-FR" sz="3500" dirty="0" smtClean="0">
                <a:latin typeface="Arial" panose="020B0604020202020204" pitchFamily="34" charset="0"/>
                <a:cs typeface="Arial" panose="020B0604020202020204" pitchFamily="34" charset="0"/>
              </a:rPr>
              <a:t>(New </a:t>
            </a:r>
            <a:r>
              <a:rPr lang="fr-FR" sz="3500" dirty="0" err="1" smtClean="0">
                <a:latin typeface="Arial" panose="020B0604020202020204" pitchFamily="34" charset="0"/>
                <a:cs typeface="Arial" panose="020B0604020202020204" pitchFamily="34" charset="0"/>
              </a:rPr>
              <a:t>Orleans</a:t>
            </a:r>
            <a:r>
              <a:rPr lang="fr-FR" sz="3500" dirty="0" smtClean="0">
                <a:latin typeface="Arial" panose="020B0604020202020204" pitchFamily="34" charset="0"/>
                <a:cs typeface="Arial" panose="020B0604020202020204" pitchFamily="34" charset="0"/>
              </a:rPr>
              <a:t>, </a:t>
            </a:r>
            <a:r>
              <a:rPr lang="fr-FR" sz="3500" dirty="0" smtClean="0">
                <a:latin typeface="Arial" panose="020B0604020202020204" pitchFamily="34" charset="0"/>
                <a:cs typeface="Arial" panose="020B0604020202020204" pitchFamily="34" charset="0"/>
              </a:rPr>
              <a:t>USA</a:t>
            </a:r>
            <a:r>
              <a:rPr lang="fr-FR" sz="3500" dirty="0" smtClean="0">
                <a:latin typeface="Arial" panose="020B0604020202020204" pitchFamily="34" charset="0"/>
                <a:cs typeface="Arial" panose="020B0604020202020204" pitchFamily="34" charset="0"/>
              </a:rPr>
              <a:t>)</a:t>
            </a:r>
            <a:endParaRPr lang="fr-FR" dirty="0"/>
          </a:p>
        </p:txBody>
      </p:sp>
    </p:spTree>
    <p:extLst>
      <p:ext uri="{BB962C8B-B14F-4D97-AF65-F5344CB8AC3E}">
        <p14:creationId xmlns:p14="http://schemas.microsoft.com/office/powerpoint/2010/main" val="2147632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7510"/>
          </a:xfrm>
        </p:spPr>
        <p:txBody>
          <a:bodyPr>
            <a:normAutofit/>
          </a:bodyPr>
          <a:lstStyle/>
          <a:p>
            <a:pPr algn="ctr"/>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a:t>
            </a:r>
            <a:r>
              <a:rPr lang="en-US" sz="2400" dirty="0" smtClean="0">
                <a:latin typeface="Arial" panose="020B0604020202020204" pitchFamily="34" charset="0"/>
                <a:cs typeface="Arial" panose="020B0604020202020204" pitchFamily="34" charset="0"/>
              </a:rPr>
              <a:t>Crimea, Rome, march 12, 2020</a:t>
            </a:r>
            <a:endParaRPr lang="fr-FR" sz="2400" dirty="0"/>
          </a:p>
        </p:txBody>
      </p:sp>
      <p:sp>
        <p:nvSpPr>
          <p:cNvPr id="3" name="Espace réservé du contenu 2"/>
          <p:cNvSpPr>
            <a:spLocks noGrp="1"/>
          </p:cNvSpPr>
          <p:nvPr>
            <p:ph idx="1"/>
          </p:nvPr>
        </p:nvSpPr>
        <p:spPr>
          <a:xfrm>
            <a:off x="838200" y="1474992"/>
            <a:ext cx="10515600" cy="4729723"/>
          </a:xfrm>
        </p:spPr>
        <p:txBody>
          <a:bodyPr>
            <a:noAutofit/>
          </a:bodyPr>
          <a:lstStyle/>
          <a:p>
            <a:pPr marL="0" indent="0" algn="ctr">
              <a:buNone/>
            </a:pPr>
            <a:r>
              <a:rPr lang="fr-FR" sz="3200" b="1" dirty="0" err="1" smtClean="0">
                <a:latin typeface="Arial" panose="020B0604020202020204" pitchFamily="34" charset="0"/>
                <a:cs typeface="Arial" panose="020B0604020202020204" pitchFamily="34" charset="0"/>
              </a:rPr>
              <a:t>Editorial</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reservation</a:t>
            </a:r>
            <a:r>
              <a:rPr lang="fr-FR" sz="3200" b="1" dirty="0" smtClean="0">
                <a:latin typeface="Arial" panose="020B0604020202020204" pitchFamily="34" charset="0"/>
                <a:cs typeface="Arial" panose="020B0604020202020204" pitchFamily="34" charset="0"/>
              </a:rPr>
              <a:t> in </a:t>
            </a:r>
            <a:r>
              <a:rPr lang="fr-FR" sz="3200" b="1" dirty="0" smtClean="0">
                <a:latin typeface="Arial" panose="020B0604020202020204" pitchFamily="34" charset="0"/>
                <a:cs typeface="Arial" panose="020B0604020202020204" pitchFamily="34" charset="0"/>
              </a:rPr>
              <a:t>1978</a:t>
            </a:r>
          </a:p>
          <a:p>
            <a:pPr marL="0" indent="0" algn="ctr">
              <a:buNone/>
            </a:pPr>
            <a:r>
              <a:rPr lang="fr-FR" sz="3200" b="1" dirty="0" smtClean="0">
                <a:latin typeface="Arial" panose="020B0604020202020204" pitchFamily="34" charset="0"/>
                <a:cs typeface="Arial" panose="020B0604020202020204" pitchFamily="34" charset="0"/>
              </a:rPr>
              <a:t>«</a:t>
            </a:r>
            <a:r>
              <a:rPr lang="fr-FR" sz="3200" b="1" dirty="0" smtClean="0">
                <a:latin typeface="Arial" panose="020B0604020202020204" pitchFamily="34" charset="0"/>
                <a:cs typeface="Arial" panose="020B0604020202020204" pitchFamily="34" charset="0"/>
              </a:rPr>
              <a:t>Nicotine </a:t>
            </a:r>
            <a:r>
              <a:rPr lang="fr-FR" sz="3200" b="1" dirty="0" err="1" smtClean="0">
                <a:latin typeface="Arial" panose="020B0604020202020204" pitchFamily="34" charset="0"/>
                <a:cs typeface="Arial" panose="020B0604020202020204" pitchFamily="34" charset="0"/>
              </a:rPr>
              <a:t>cannot</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act</a:t>
            </a:r>
            <a:r>
              <a:rPr lang="fr-FR" sz="3200" b="1" dirty="0" smtClean="0">
                <a:latin typeface="Arial" panose="020B0604020202020204" pitchFamily="34" charset="0"/>
                <a:cs typeface="Arial" panose="020B0604020202020204" pitchFamily="34" charset="0"/>
              </a:rPr>
              <a:t> as a </a:t>
            </a:r>
            <a:r>
              <a:rPr lang="fr-FR" sz="3200" b="1" dirty="0" err="1" smtClean="0">
                <a:latin typeface="Arial" panose="020B0604020202020204" pitchFamily="34" charset="0"/>
                <a:cs typeface="Arial" panose="020B0604020202020204" pitchFamily="34" charset="0"/>
              </a:rPr>
              <a:t>hapten</a:t>
            </a:r>
            <a:r>
              <a:rPr lang="fr-FR" sz="3200" b="1" dirty="0" smtClean="0">
                <a:latin typeface="Arial" panose="020B0604020202020204" pitchFamily="34" charset="0"/>
                <a:cs typeface="Arial" panose="020B0604020202020204" pitchFamily="34" charset="0"/>
              </a:rPr>
              <a:t>…and </a:t>
            </a:r>
            <a:r>
              <a:rPr lang="fr-FR" sz="3200" b="1" dirty="0" err="1" smtClean="0">
                <a:latin typeface="Arial" panose="020B0604020202020204" pitchFamily="34" charset="0"/>
                <a:cs typeface="Arial" panose="020B0604020202020204" pitchFamily="34" charset="0"/>
              </a:rPr>
              <a:t>we</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can</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avoid</a:t>
            </a:r>
            <a:r>
              <a:rPr lang="fr-FR" sz="3200" b="1" dirty="0" smtClean="0">
                <a:latin typeface="Arial" panose="020B0604020202020204" pitchFamily="34" charset="0"/>
                <a:cs typeface="Arial" panose="020B0604020202020204" pitchFamily="34" charset="0"/>
              </a:rPr>
              <a:t> to </a:t>
            </a:r>
            <a:r>
              <a:rPr lang="fr-FR" sz="3200" b="1" dirty="0" err="1" smtClean="0">
                <a:latin typeface="Arial" panose="020B0604020202020204" pitchFamily="34" charset="0"/>
                <a:cs typeface="Arial" panose="020B0604020202020204" pitchFamily="34" charset="0"/>
              </a:rPr>
              <a:t>build</a:t>
            </a:r>
            <a:r>
              <a:rPr lang="fr-FR" sz="3200" b="1" dirty="0" smtClean="0">
                <a:latin typeface="Arial" panose="020B0604020202020204" pitchFamily="34" charset="0"/>
                <a:cs typeface="Arial" panose="020B0604020202020204" pitchFamily="34" charset="0"/>
              </a:rPr>
              <a:t> a house of </a:t>
            </a:r>
            <a:r>
              <a:rPr lang="fr-FR" sz="3200" b="1" dirty="0" err="1" smtClean="0">
                <a:latin typeface="Arial" panose="020B0604020202020204" pitchFamily="34" charset="0"/>
                <a:cs typeface="Arial" panose="020B0604020202020204" pitchFamily="34" charset="0"/>
              </a:rPr>
              <a:t>cards</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that</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will</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collpase</a:t>
            </a:r>
            <a:r>
              <a:rPr lang="fr-FR" sz="3200" b="1" dirty="0" smtClean="0">
                <a:latin typeface="Arial" panose="020B0604020202020204" pitchFamily="34" charset="0"/>
                <a:cs typeface="Arial" panose="020B0604020202020204" pitchFamily="34" charset="0"/>
              </a:rPr>
              <a:t> in the </a:t>
            </a:r>
            <a:r>
              <a:rPr lang="fr-FR" sz="3200" b="1" dirty="0" err="1" smtClean="0">
                <a:latin typeface="Arial" panose="020B0604020202020204" pitchFamily="34" charset="0"/>
                <a:cs typeface="Arial" panose="020B0604020202020204" pitchFamily="34" charset="0"/>
              </a:rPr>
              <a:t>wind</a:t>
            </a:r>
            <a:r>
              <a:rPr lang="fr-FR" sz="3200" b="1" dirty="0" smtClean="0">
                <a:latin typeface="Arial" panose="020B0604020202020204" pitchFamily="34" charset="0"/>
                <a:cs typeface="Arial" panose="020B0604020202020204" pitchFamily="34" charset="0"/>
              </a:rPr>
              <a:t> of </a:t>
            </a:r>
            <a:r>
              <a:rPr lang="fr-FR" sz="3200" b="1" dirty="0" err="1" smtClean="0">
                <a:latin typeface="Arial" panose="020B0604020202020204" pitchFamily="34" charset="0"/>
                <a:cs typeface="Arial" panose="020B0604020202020204" pitchFamily="34" charset="0"/>
              </a:rPr>
              <a:t>common</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sense</a:t>
            </a:r>
            <a:r>
              <a:rPr lang="fr-FR" sz="3200" b="1" dirty="0" smtClean="0">
                <a:latin typeface="Arial" panose="020B0604020202020204" pitchFamily="34" charset="0"/>
                <a:cs typeface="Arial" panose="020B0604020202020204" pitchFamily="34" charset="0"/>
              </a:rPr>
              <a:t>»</a:t>
            </a:r>
          </a:p>
          <a:p>
            <a:pPr marL="0" indent="0" algn="ctr">
              <a:buNone/>
            </a:pPr>
            <a:r>
              <a:rPr lang="fr-FR" sz="3200" b="1" dirty="0" smtClean="0">
                <a:latin typeface="Arial" panose="020B0604020202020204" pitchFamily="34" charset="0"/>
                <a:cs typeface="Arial" panose="020B0604020202020204" pitchFamily="34" charset="0"/>
              </a:rPr>
              <a:t>A new perspective to </a:t>
            </a:r>
            <a:r>
              <a:rPr lang="fr-FR" sz="3200" b="1" dirty="0" err="1" smtClean="0">
                <a:latin typeface="Arial" panose="020B0604020202020204" pitchFamily="34" charset="0"/>
                <a:cs typeface="Arial" panose="020B0604020202020204" pitchFamily="34" charset="0"/>
              </a:rPr>
              <a:t>resolve</a:t>
            </a:r>
            <a:r>
              <a:rPr lang="fr-FR" sz="3200" b="1" dirty="0" smtClean="0">
                <a:latin typeface="Arial" panose="020B0604020202020204" pitchFamily="34" charset="0"/>
                <a:cs typeface="Arial" panose="020B0604020202020204" pitchFamily="34" charset="0"/>
              </a:rPr>
              <a:t> the </a:t>
            </a:r>
            <a:r>
              <a:rPr lang="fr-FR" sz="3200" b="1" dirty="0" err="1" smtClean="0">
                <a:latin typeface="Arial" panose="020B0604020202020204" pitchFamily="34" charset="0"/>
                <a:cs typeface="Arial" panose="020B0604020202020204" pitchFamily="34" charset="0"/>
              </a:rPr>
              <a:t>etiology</a:t>
            </a:r>
            <a:r>
              <a:rPr lang="fr-FR" sz="3200" b="1" dirty="0" smtClean="0">
                <a:latin typeface="Arial" panose="020B0604020202020204" pitchFamily="34" charset="0"/>
                <a:cs typeface="Arial" panose="020B0604020202020204" pitchFamily="34" charset="0"/>
              </a:rPr>
              <a:t> of «</a:t>
            </a:r>
            <a:r>
              <a:rPr lang="fr-FR" sz="3200" b="1" dirty="0" err="1" smtClean="0">
                <a:latin typeface="Arial" panose="020B0604020202020204" pitchFamily="34" charset="0"/>
                <a:cs typeface="Arial" panose="020B0604020202020204" pitchFamily="34" charset="0"/>
              </a:rPr>
              <a:t>seborrheic</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dermatitis</a:t>
            </a:r>
            <a:r>
              <a:rPr lang="fr-FR" sz="3200" b="1" dirty="0" smtClean="0">
                <a:latin typeface="Arial" panose="020B0604020202020204" pitchFamily="34" charset="0"/>
                <a:cs typeface="Arial" panose="020B0604020202020204" pitchFamily="34" charset="0"/>
              </a:rPr>
              <a:t>» first </a:t>
            </a:r>
            <a:r>
              <a:rPr lang="fr-FR" sz="3200" b="1" dirty="0" err="1" smtClean="0">
                <a:latin typeface="Arial" panose="020B0604020202020204" pitchFamily="34" charset="0"/>
                <a:cs typeface="Arial" panose="020B0604020202020204" pitchFamily="34" charset="0"/>
              </a:rPr>
              <a:t>described</a:t>
            </a:r>
            <a:r>
              <a:rPr lang="fr-FR" sz="3200" b="1" dirty="0" smtClean="0">
                <a:latin typeface="Arial" panose="020B0604020202020204" pitchFamily="34" charset="0"/>
                <a:cs typeface="Arial" panose="020B0604020202020204" pitchFamily="34" charset="0"/>
              </a:rPr>
              <a:t> in 1887</a:t>
            </a:r>
            <a:endParaRPr lang="fr-FR" sz="3200" b="1" dirty="0">
              <a:latin typeface="Arial" panose="020B0604020202020204" pitchFamily="34" charset="0"/>
              <a:cs typeface="Arial" panose="020B0604020202020204" pitchFamily="34" charset="0"/>
            </a:endParaRPr>
          </a:p>
          <a:p>
            <a:pPr marL="0" indent="0" algn="ctr">
              <a:buNone/>
            </a:pPr>
            <a:r>
              <a:rPr lang="fr-FR" sz="3200" b="1" dirty="0" smtClean="0">
                <a:latin typeface="Arial" panose="020B0604020202020204" pitchFamily="34" charset="0"/>
                <a:cs typeface="Arial" panose="020B0604020202020204" pitchFamily="34" charset="0"/>
              </a:rPr>
              <a:t>1980-2020</a:t>
            </a:r>
            <a:r>
              <a:rPr lang="fr-FR" sz="3200" b="1" dirty="0" smtClean="0">
                <a:latin typeface="Arial" panose="020B0604020202020204" pitchFamily="34" charset="0"/>
                <a:cs typeface="Arial" panose="020B0604020202020204" pitchFamily="34" charset="0"/>
              </a:rPr>
              <a:t>: Nicotine </a:t>
            </a:r>
            <a:r>
              <a:rPr lang="fr-FR" sz="3200" b="1" dirty="0" err="1" smtClean="0">
                <a:latin typeface="Arial" panose="020B0604020202020204" pitchFamily="34" charset="0"/>
                <a:cs typeface="Arial" panose="020B0604020202020204" pitchFamily="34" charset="0"/>
              </a:rPr>
              <a:t>is</a:t>
            </a:r>
            <a:r>
              <a:rPr lang="fr-FR" sz="3200" b="1" dirty="0" smtClean="0">
                <a:latin typeface="Arial" panose="020B0604020202020204" pitchFamily="34" charset="0"/>
                <a:cs typeface="Arial" panose="020B0604020202020204" pitchFamily="34" charset="0"/>
              </a:rPr>
              <a:t> a </a:t>
            </a:r>
            <a:r>
              <a:rPr lang="fr-FR" sz="3200" b="1" dirty="0" err="1" smtClean="0">
                <a:latin typeface="Arial" panose="020B0604020202020204" pitchFamily="34" charset="0"/>
                <a:cs typeface="Arial" panose="020B0604020202020204" pitchFamily="34" charset="0"/>
              </a:rPr>
              <a:t>hapten</a:t>
            </a:r>
            <a:r>
              <a:rPr lang="fr-FR" sz="3200" b="1" dirty="0" smtClean="0">
                <a:latin typeface="Arial" panose="020B0604020202020204" pitchFamily="34" charset="0"/>
                <a:cs typeface="Arial" panose="020B0604020202020204" pitchFamily="34" charset="0"/>
              </a:rPr>
              <a:t> for a lot of </a:t>
            </a:r>
            <a:r>
              <a:rPr lang="fr-FR" sz="3200" b="1" dirty="0" err="1" smtClean="0">
                <a:latin typeface="Arial" panose="020B0604020202020204" pitchFamily="34" charset="0"/>
                <a:cs typeface="Arial" panose="020B0604020202020204" pitchFamily="34" charset="0"/>
              </a:rPr>
              <a:t>side-effects</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after</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chewing</a:t>
            </a:r>
            <a:r>
              <a:rPr lang="fr-FR" sz="3200" b="1" dirty="0" smtClean="0">
                <a:latin typeface="Arial" panose="020B0604020202020204" pitchFamily="34" charset="0"/>
                <a:cs typeface="Arial" panose="020B0604020202020204" pitchFamily="34" charset="0"/>
              </a:rPr>
              <a:t> nicotine </a:t>
            </a:r>
            <a:r>
              <a:rPr lang="fr-FR" sz="3200" b="1" dirty="0" err="1" smtClean="0">
                <a:latin typeface="Arial" panose="020B0604020202020204" pitchFamily="34" charset="0"/>
                <a:cs typeface="Arial" panose="020B0604020202020204" pitchFamily="34" charset="0"/>
              </a:rPr>
              <a:t>gums</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flushing</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dermatitis</a:t>
            </a:r>
            <a:r>
              <a:rPr lang="fr-FR" sz="3200" b="1" dirty="0" smtClean="0">
                <a:latin typeface="Arial" panose="020B0604020202020204" pitchFamily="34" charset="0"/>
                <a:cs typeface="Arial" panose="020B0604020202020204" pitchFamily="34" charset="0"/>
              </a:rPr>
              <a:t>), nicotine </a:t>
            </a:r>
            <a:r>
              <a:rPr lang="fr-FR" sz="3200" b="1" dirty="0" err="1" smtClean="0">
                <a:latin typeface="Arial" panose="020B0604020202020204" pitchFamily="34" charset="0"/>
                <a:cs typeface="Arial" panose="020B0604020202020204" pitchFamily="34" charset="0"/>
              </a:rPr>
              <a:t>transdermal</a:t>
            </a:r>
            <a:r>
              <a:rPr lang="fr-FR" sz="3200" b="1" dirty="0" smtClean="0">
                <a:latin typeface="Arial" panose="020B0604020202020204" pitchFamily="34" charset="0"/>
                <a:cs typeface="Arial" panose="020B0604020202020204" pitchFamily="34" charset="0"/>
              </a:rPr>
              <a:t> patchs (</a:t>
            </a:r>
            <a:r>
              <a:rPr lang="fr-FR" sz="3200" b="1" dirty="0" err="1" smtClean="0">
                <a:latin typeface="Arial" panose="020B0604020202020204" pitchFamily="34" charset="0"/>
                <a:cs typeface="Arial" panose="020B0604020202020204" pitchFamily="34" charset="0"/>
              </a:rPr>
              <a:t>dermatitis</a:t>
            </a:r>
            <a:r>
              <a:rPr lang="fr-FR" sz="3200" b="1" dirty="0" smtClean="0">
                <a:latin typeface="Arial" panose="020B0604020202020204" pitchFamily="34" charset="0"/>
                <a:cs typeface="Arial" panose="020B0604020202020204" pitchFamily="34" charset="0"/>
              </a:rPr>
              <a:t>, rash) </a:t>
            </a:r>
            <a:r>
              <a:rPr lang="fr-FR" sz="3200" b="1" dirty="0" smtClean="0">
                <a:latin typeface="Arial" panose="020B0604020202020204" pitchFamily="34" charset="0"/>
                <a:cs typeface="Arial" panose="020B0604020202020204" pitchFamily="34" charset="0"/>
              </a:rPr>
              <a:t>and nicotine vaccine (</a:t>
            </a:r>
            <a:r>
              <a:rPr lang="fr-FR" sz="3200" b="1" dirty="0" err="1" smtClean="0">
                <a:latin typeface="Arial" panose="020B0604020202020204" pitchFamily="34" charset="0"/>
                <a:cs typeface="Arial" panose="020B0604020202020204" pitchFamily="34" charset="0"/>
              </a:rPr>
              <a:t>anaphylactic</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shock</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prick</a:t>
            </a:r>
            <a:r>
              <a:rPr lang="fr-FR" sz="3200" b="1" dirty="0" smtClean="0">
                <a:latin typeface="Arial" panose="020B0604020202020204" pitchFamily="34" charset="0"/>
                <a:cs typeface="Arial" panose="020B0604020202020204" pitchFamily="34" charset="0"/>
              </a:rPr>
              <a:t>-tests nicotine (Sarajevo, 2017)</a:t>
            </a:r>
            <a:endParaRPr lang="fr-FR"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67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00635" y="349622"/>
            <a:ext cx="11008658" cy="6427695"/>
          </a:xfrm>
        </p:spPr>
        <p:txBody>
          <a:bodyPr>
            <a:normAutofit/>
          </a:bodyPr>
          <a:lstStyle/>
          <a:p>
            <a:r>
              <a:rPr lang="en-US" dirty="0">
                <a:latin typeface="Arial" panose="020B0604020202020204" pitchFamily="34" charset="0"/>
                <a:cs typeface="Arial" panose="020B0604020202020204" pitchFamily="34" charset="0"/>
              </a:rPr>
              <a:t>Jacques </a:t>
            </a:r>
            <a:r>
              <a:rPr lang="en-US" dirty="0" err="1">
                <a:latin typeface="Arial" panose="020B0604020202020204" pitchFamily="34" charset="0"/>
                <a:cs typeface="Arial" panose="020B0604020202020204" pitchFamily="34" charset="0"/>
              </a:rPr>
              <a:t>Benveniste's</a:t>
            </a:r>
            <a:r>
              <a:rPr lang="en-US" dirty="0">
                <a:latin typeface="Arial" panose="020B0604020202020204" pitchFamily="34" charset="0"/>
                <a:cs typeface="Arial" panose="020B0604020202020204" pitchFamily="34" charset="0"/>
              </a:rPr>
              <a:t> scientific work, its developments and the </a:t>
            </a:r>
            <a:r>
              <a:rPr lang="en-US" dirty="0" err="1">
                <a:latin typeface="Arial" panose="020B0604020202020204" pitchFamily="34" charset="0"/>
                <a:cs typeface="Arial" panose="020B0604020202020204" pitchFamily="34" charset="0"/>
              </a:rPr>
              <a:t>Benveniste</a:t>
            </a:r>
            <a:r>
              <a:rPr lang="en-US" dirty="0">
                <a:latin typeface="Arial" panose="020B0604020202020204" pitchFamily="34" charset="0"/>
                <a:cs typeface="Arial" panose="020B0604020202020204" pitchFamily="34" charset="0"/>
              </a:rPr>
              <a:t> awards in Crimea, Rome, march 12, </a:t>
            </a:r>
            <a:r>
              <a:rPr lang="en-US" dirty="0" smtClean="0">
                <a:latin typeface="Arial" panose="020B0604020202020204" pitchFamily="34" charset="0"/>
                <a:cs typeface="Arial" panose="020B0604020202020204" pitchFamily="34" charset="0"/>
              </a:rPr>
              <a:t>2020</a:t>
            </a:r>
          </a:p>
          <a:p>
            <a:endParaRPr lang="fr-FR" sz="2000" b="1" dirty="0" smtClean="0">
              <a:latin typeface="Arial" panose="020B0604020202020204" pitchFamily="34" charset="0"/>
              <a:cs typeface="Arial" panose="020B0604020202020204" pitchFamily="34" charset="0"/>
            </a:endParaRPr>
          </a:p>
          <a:p>
            <a:r>
              <a:rPr lang="fr-FR" sz="3200" b="1" dirty="0" err="1" smtClean="0">
                <a:latin typeface="Arial" panose="020B0604020202020204" pitchFamily="34" charset="0"/>
                <a:cs typeface="Arial" panose="020B0604020202020204" pitchFamily="34" charset="0"/>
              </a:rPr>
              <a:t>Editorial</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reservation</a:t>
            </a:r>
            <a:r>
              <a:rPr lang="fr-FR" sz="3200" b="1" dirty="0" smtClean="0">
                <a:latin typeface="Arial" panose="020B0604020202020204" pitchFamily="34" charset="0"/>
                <a:cs typeface="Arial" panose="020B0604020202020204" pitchFamily="34" charset="0"/>
              </a:rPr>
              <a:t> in Nature, </a:t>
            </a:r>
            <a:r>
              <a:rPr lang="fr-FR" sz="3200" b="1" dirty="0" err="1" smtClean="0">
                <a:latin typeface="Arial" panose="020B0604020202020204" pitchFamily="34" charset="0"/>
                <a:cs typeface="Arial" panose="020B0604020202020204" pitchFamily="34" charset="0"/>
              </a:rPr>
              <a:t>June</a:t>
            </a:r>
            <a:r>
              <a:rPr lang="fr-FR" sz="3200" b="1" dirty="0" smtClean="0">
                <a:latin typeface="Arial" panose="020B0604020202020204" pitchFamily="34" charset="0"/>
                <a:cs typeface="Arial" panose="020B0604020202020204" pitchFamily="34" charset="0"/>
              </a:rPr>
              <a:t> 30, 1988:</a:t>
            </a:r>
          </a:p>
          <a:p>
            <a:r>
              <a:rPr lang="fr-FR" sz="3200" b="1" dirty="0" smtClean="0">
                <a:solidFill>
                  <a:srgbClr val="FF0000"/>
                </a:solidFill>
                <a:latin typeface="Arial" panose="020B0604020202020204" pitchFamily="34" charset="0"/>
                <a:cs typeface="Arial" panose="020B0604020202020204" pitchFamily="34" charset="0"/>
              </a:rPr>
              <a:t>«</a:t>
            </a:r>
            <a:r>
              <a:rPr lang="fr-FR" sz="3200" b="1" dirty="0" smtClean="0">
                <a:latin typeface="Arial" panose="020B0604020202020204" pitchFamily="34" charset="0"/>
                <a:cs typeface="Arial" panose="020B0604020202020204" pitchFamily="34" charset="0"/>
              </a:rPr>
              <a:t> </a:t>
            </a:r>
            <a:r>
              <a:rPr lang="fr-FR" sz="3200" b="1" dirty="0" smtClean="0">
                <a:solidFill>
                  <a:srgbClr val="FF0000"/>
                </a:solidFill>
                <a:latin typeface="Arial" panose="020B0604020202020204" pitchFamily="34" charset="0"/>
                <a:cs typeface="Arial" panose="020B0604020202020204" pitchFamily="34" charset="0"/>
              </a:rPr>
              <a:t>There </a:t>
            </a:r>
            <a:r>
              <a:rPr lang="fr-FR" sz="3200" b="1" dirty="0" err="1" smtClean="0">
                <a:solidFill>
                  <a:srgbClr val="FF0000"/>
                </a:solidFill>
                <a:latin typeface="Arial" panose="020B0604020202020204" pitchFamily="34" charset="0"/>
                <a:cs typeface="Arial" panose="020B0604020202020204" pitchFamily="34" charset="0"/>
              </a:rPr>
              <a:t>is</a:t>
            </a:r>
            <a:r>
              <a:rPr lang="fr-FR" sz="3200" b="1" dirty="0" smtClean="0">
                <a:solidFill>
                  <a:srgbClr val="FF0000"/>
                </a:solidFill>
                <a:latin typeface="Arial" panose="020B0604020202020204" pitchFamily="34" charset="0"/>
                <a:cs typeface="Arial" panose="020B0604020202020204" pitchFamily="34" charset="0"/>
              </a:rPr>
              <a:t> no </a:t>
            </a:r>
            <a:r>
              <a:rPr lang="fr-FR" sz="3200" b="1" dirty="0" err="1" smtClean="0">
                <a:solidFill>
                  <a:srgbClr val="FF0000"/>
                </a:solidFill>
                <a:latin typeface="Arial" panose="020B0604020202020204" pitchFamily="34" charset="0"/>
                <a:cs typeface="Arial" panose="020B0604020202020204" pitchFamily="34" charset="0"/>
              </a:rPr>
              <a:t>physical</a:t>
            </a:r>
            <a:r>
              <a:rPr lang="fr-FR" sz="3200" b="1" dirty="0" smtClean="0">
                <a:solidFill>
                  <a:srgbClr val="FF0000"/>
                </a:solidFill>
                <a:latin typeface="Arial" panose="020B0604020202020204" pitchFamily="34" charset="0"/>
                <a:cs typeface="Arial" panose="020B0604020202020204" pitchFamily="34" charset="0"/>
              </a:rPr>
              <a:t> basis for </a:t>
            </a:r>
            <a:r>
              <a:rPr lang="fr-FR" sz="3200" b="1" dirty="0" err="1" smtClean="0">
                <a:solidFill>
                  <a:srgbClr val="FF0000"/>
                </a:solidFill>
                <a:latin typeface="Arial" panose="020B0604020202020204" pitchFamily="34" charset="0"/>
                <a:cs typeface="Arial" panose="020B0604020202020204" pitchFamily="34" charset="0"/>
              </a:rPr>
              <a:t>such</a:t>
            </a:r>
            <a:r>
              <a:rPr lang="fr-FR" sz="3200" b="1" dirty="0" smtClean="0">
                <a:solidFill>
                  <a:srgbClr val="FF0000"/>
                </a:solidFill>
                <a:latin typeface="Arial" panose="020B0604020202020204" pitchFamily="34" charset="0"/>
                <a:cs typeface="Arial" panose="020B0604020202020204" pitchFamily="34" charset="0"/>
              </a:rPr>
              <a:t> an </a:t>
            </a:r>
            <a:r>
              <a:rPr lang="fr-FR" sz="3200" b="1" dirty="0" err="1" smtClean="0">
                <a:solidFill>
                  <a:srgbClr val="FF0000"/>
                </a:solidFill>
                <a:latin typeface="Arial" panose="020B0604020202020204" pitchFamily="34" charset="0"/>
                <a:cs typeface="Arial" panose="020B0604020202020204" pitchFamily="34" charset="0"/>
              </a:rPr>
              <a:t>activity</a:t>
            </a:r>
            <a:r>
              <a:rPr lang="fr-FR" sz="3200" b="1" dirty="0" smtClean="0">
                <a:latin typeface="Arial" panose="020B0604020202020204" pitchFamily="34" charset="0"/>
                <a:cs typeface="Arial" panose="020B0604020202020204" pitchFamily="34" charset="0"/>
              </a:rPr>
              <a:t> </a:t>
            </a:r>
            <a:r>
              <a:rPr lang="fr-FR" sz="3200" b="1" dirty="0" smtClean="0">
                <a:solidFill>
                  <a:srgbClr val="FF0000"/>
                </a:solidFill>
                <a:latin typeface="Arial" panose="020B0604020202020204" pitchFamily="34" charset="0"/>
                <a:cs typeface="Arial" panose="020B0604020202020204" pitchFamily="34" charset="0"/>
              </a:rPr>
              <a:t>»</a:t>
            </a:r>
          </a:p>
          <a:p>
            <a:r>
              <a:rPr lang="fr-FR" sz="3200" b="1" dirty="0" smtClean="0">
                <a:latin typeface="Arial" panose="020B0604020202020204" pitchFamily="34" charset="0"/>
                <a:cs typeface="Arial" panose="020B0604020202020204" pitchFamily="34" charset="0"/>
              </a:rPr>
              <a:t>John </a:t>
            </a:r>
            <a:r>
              <a:rPr lang="fr-FR" sz="3200" b="1" dirty="0" err="1" smtClean="0">
                <a:latin typeface="Arial" panose="020B0604020202020204" pitchFamily="34" charset="0"/>
                <a:cs typeface="Arial" panose="020B0604020202020204" pitchFamily="34" charset="0"/>
              </a:rPr>
              <a:t>Maddox</a:t>
            </a:r>
            <a:r>
              <a:rPr lang="fr-FR" sz="3200" b="1" dirty="0" smtClean="0">
                <a:latin typeface="Arial" panose="020B0604020202020204" pitchFamily="34" charset="0"/>
                <a:cs typeface="Arial" panose="020B0604020202020204" pitchFamily="34" charset="0"/>
              </a:rPr>
              <a:t> </a:t>
            </a:r>
          </a:p>
          <a:p>
            <a:endParaRPr lang="fr-FR" sz="3200" b="1" dirty="0">
              <a:latin typeface="Arial" panose="020B0604020202020204" pitchFamily="34" charset="0"/>
              <a:cs typeface="Arial" panose="020B0604020202020204" pitchFamily="34" charset="0"/>
            </a:endParaRPr>
          </a:p>
          <a:p>
            <a:r>
              <a:rPr lang="fr-FR" sz="3200" b="1" dirty="0" err="1" smtClean="0">
                <a:latin typeface="Arial" panose="020B0604020202020204" pitchFamily="34" charset="0"/>
                <a:cs typeface="Arial" panose="020B0604020202020204" pitchFamily="34" charset="0"/>
              </a:rPr>
              <a:t>Letter</a:t>
            </a:r>
            <a:r>
              <a:rPr lang="fr-FR" sz="3200" b="1" dirty="0" smtClean="0">
                <a:latin typeface="Arial" panose="020B0604020202020204" pitchFamily="34" charset="0"/>
                <a:cs typeface="Arial" panose="020B0604020202020204" pitchFamily="34" charset="0"/>
              </a:rPr>
              <a:t> of John </a:t>
            </a:r>
            <a:r>
              <a:rPr lang="fr-FR" sz="3200" b="1" dirty="0" err="1" smtClean="0">
                <a:latin typeface="Arial" panose="020B0604020202020204" pitchFamily="34" charset="0"/>
                <a:cs typeface="Arial" panose="020B0604020202020204" pitchFamily="34" charset="0"/>
              </a:rPr>
              <a:t>Maddox</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September</a:t>
            </a:r>
            <a:r>
              <a:rPr lang="fr-FR" sz="3200" b="1" dirty="0" smtClean="0">
                <a:latin typeface="Arial" panose="020B0604020202020204" pitchFamily="34" charset="0"/>
                <a:cs typeface="Arial" panose="020B0604020202020204" pitchFamily="34" charset="0"/>
              </a:rPr>
              <a:t> 14, 1988</a:t>
            </a:r>
          </a:p>
          <a:p>
            <a:r>
              <a:rPr lang="fr-FR" sz="3200" b="1" dirty="0" smtClean="0">
                <a:latin typeface="Arial" panose="020B0604020202020204" pitchFamily="34" charset="0"/>
                <a:cs typeface="Arial" panose="020B0604020202020204" pitchFamily="34" charset="0"/>
              </a:rPr>
              <a:t> « I assume </a:t>
            </a:r>
            <a:r>
              <a:rPr lang="fr-FR" sz="3200" b="1" dirty="0" err="1" smtClean="0">
                <a:latin typeface="Arial" panose="020B0604020202020204" pitchFamily="34" charset="0"/>
                <a:cs typeface="Arial" panose="020B0604020202020204" pitchFamily="34" charset="0"/>
              </a:rPr>
              <a:t>that</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you</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used</a:t>
            </a:r>
            <a:r>
              <a:rPr lang="fr-FR" sz="3200" b="1" dirty="0" smtClean="0">
                <a:latin typeface="Arial" panose="020B0604020202020204" pitchFamily="34" charset="0"/>
                <a:cs typeface="Arial" panose="020B0604020202020204" pitchFamily="34" charset="0"/>
              </a:rPr>
              <a:t> the standard version of the </a:t>
            </a:r>
            <a:r>
              <a:rPr lang="fr-FR" sz="3200" b="1" dirty="0" err="1" smtClean="0">
                <a:latin typeface="Arial" panose="020B0604020202020204" pitchFamily="34" charset="0"/>
                <a:cs typeface="Arial" panose="020B0604020202020204" pitchFamily="34" charset="0"/>
              </a:rPr>
              <a:t>Benveniste’s</a:t>
            </a:r>
            <a:r>
              <a:rPr lang="fr-FR" sz="3200" b="1" dirty="0" smtClean="0">
                <a:latin typeface="Arial" panose="020B0604020202020204" pitchFamily="34" charset="0"/>
                <a:cs typeface="Arial" panose="020B0604020202020204" pitchFamily="34" charset="0"/>
              </a:rPr>
              <a:t> test in </a:t>
            </a:r>
            <a:r>
              <a:rPr lang="fr-FR" sz="3200" b="1" dirty="0" err="1" smtClean="0">
                <a:latin typeface="Arial" panose="020B0604020202020204" pitchFamily="34" charset="0"/>
                <a:cs typeface="Arial" panose="020B0604020202020204" pitchFamily="34" charset="0"/>
              </a:rPr>
              <a:t>your</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work</a:t>
            </a:r>
            <a:r>
              <a:rPr lang="fr-FR" sz="3200" b="1" dirty="0" smtClean="0">
                <a:latin typeface="Arial" panose="020B0604020202020204" pitchFamily="34" charset="0"/>
                <a:cs typeface="Arial" panose="020B0604020202020204" pitchFamily="34" charset="0"/>
              </a:rPr>
              <a:t>, </a:t>
            </a:r>
            <a:r>
              <a:rPr lang="fr-FR" sz="3200" b="1" dirty="0">
                <a:latin typeface="Arial" panose="020B0604020202020204" pitchFamily="34" charset="0"/>
                <a:cs typeface="Arial" panose="020B0604020202020204" pitchFamily="34" charset="0"/>
              </a:rPr>
              <a:t>the value</a:t>
            </a:r>
          </a:p>
          <a:p>
            <a:r>
              <a:rPr lang="fr-FR" sz="3200" b="1" dirty="0" smtClean="0">
                <a:latin typeface="Arial" panose="020B0604020202020204" pitchFamily="34" charset="0"/>
                <a:cs typeface="Arial" panose="020B0604020202020204" pitchFamily="34" charset="0"/>
              </a:rPr>
              <a:t> of </a:t>
            </a:r>
            <a:r>
              <a:rPr lang="fr-FR" sz="3200" b="1" dirty="0" err="1" smtClean="0">
                <a:latin typeface="Arial" panose="020B0604020202020204" pitchFamily="34" charset="0"/>
                <a:cs typeface="Arial" panose="020B0604020202020204" pitchFamily="34" charset="0"/>
              </a:rPr>
              <a:t>this</a:t>
            </a:r>
            <a:r>
              <a:rPr lang="fr-FR" sz="3200" b="1" dirty="0" smtClean="0">
                <a:latin typeface="Arial" panose="020B0604020202020204" pitchFamily="34" charset="0"/>
                <a:cs typeface="Arial" panose="020B0604020202020204" pitchFamily="34" charset="0"/>
              </a:rPr>
              <a:t> </a:t>
            </a:r>
            <a:r>
              <a:rPr lang="fr-FR" sz="3200" b="1" dirty="0" err="1" smtClean="0">
                <a:latin typeface="Arial" panose="020B0604020202020204" pitchFamily="34" charset="0"/>
                <a:cs typeface="Arial" panose="020B0604020202020204" pitchFamily="34" charset="0"/>
              </a:rPr>
              <a:t>is</a:t>
            </a:r>
            <a:r>
              <a:rPr lang="fr-FR" sz="3200" b="1" dirty="0" smtClean="0">
                <a:latin typeface="Arial" panose="020B0604020202020204" pitchFamily="34" charset="0"/>
                <a:cs typeface="Arial" panose="020B0604020202020204" pitchFamily="34" charset="0"/>
              </a:rPr>
              <a:t> not </a:t>
            </a:r>
            <a:r>
              <a:rPr lang="fr-FR" sz="3200" b="1" dirty="0" err="1" smtClean="0">
                <a:latin typeface="Arial" panose="020B0604020202020204" pitchFamily="34" charset="0"/>
                <a:cs typeface="Arial" panose="020B0604020202020204" pitchFamily="34" charset="0"/>
              </a:rPr>
              <a:t>disputed</a:t>
            </a:r>
            <a:r>
              <a:rPr lang="fr-FR" sz="3200" b="1" dirty="0" smtClean="0">
                <a:latin typeface="Arial" panose="020B0604020202020204" pitchFamily="34" charset="0"/>
                <a:cs typeface="Arial" panose="020B0604020202020204" pitchFamily="34" charset="0"/>
              </a:rPr>
              <a:t> »</a:t>
            </a:r>
          </a:p>
          <a:p>
            <a:r>
              <a:rPr lang="fr-FR" sz="3200" b="1" dirty="0" smtClean="0">
                <a:latin typeface="Arial" panose="020B0604020202020204" pitchFamily="34" charset="0"/>
                <a:cs typeface="Arial" panose="020B0604020202020204" pitchFamily="34" charset="0"/>
              </a:rPr>
              <a:t>John </a:t>
            </a:r>
            <a:r>
              <a:rPr lang="fr-FR" sz="3200" b="1" dirty="0" err="1" smtClean="0">
                <a:latin typeface="Arial" panose="020B0604020202020204" pitchFamily="34" charset="0"/>
                <a:cs typeface="Arial" panose="020B0604020202020204" pitchFamily="34" charset="0"/>
              </a:rPr>
              <a:t>Maddox</a:t>
            </a:r>
            <a:endParaRPr lang="fr-FR" sz="3200" b="1" dirty="0">
              <a:latin typeface="Arial" panose="020B0604020202020204" pitchFamily="34" charset="0"/>
              <a:cs typeface="Arial" panose="020B0604020202020204" pitchFamily="34" charset="0"/>
            </a:endParaRPr>
          </a:p>
          <a:p>
            <a:endParaRPr lang="fr-FR" sz="3200" b="1" dirty="0" smtClean="0">
              <a:latin typeface="Arial" panose="020B0604020202020204" pitchFamily="34" charset="0"/>
              <a:cs typeface="Arial" panose="020B0604020202020204" pitchFamily="34" charset="0"/>
            </a:endParaRPr>
          </a:p>
          <a:p>
            <a:endParaRPr lang="fr-FR" sz="3200" b="1" dirty="0">
              <a:latin typeface="Arial" panose="020B0604020202020204" pitchFamily="34" charset="0"/>
              <a:cs typeface="Arial" panose="020B0604020202020204" pitchFamily="34" charset="0"/>
            </a:endParaRPr>
          </a:p>
          <a:p>
            <a:endParaRPr lang="fr-FR" sz="3200" b="1" dirty="0" smtClean="0">
              <a:latin typeface="Arial" panose="020B0604020202020204" pitchFamily="34" charset="0"/>
              <a:cs typeface="Arial" panose="020B0604020202020204" pitchFamily="34" charset="0"/>
            </a:endParaRPr>
          </a:p>
          <a:p>
            <a:endParaRPr lang="fr-FR"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503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338231"/>
            <a:ext cx="10515600" cy="1325563"/>
          </a:xfrm>
        </p:spPr>
        <p:txBody>
          <a:bodyPr>
            <a:normAutofit/>
          </a:bodyPr>
          <a:lstStyle/>
          <a:p>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Crimea, Rome, march 12, 2020</a:t>
            </a:r>
          </a:p>
        </p:txBody>
      </p:sp>
      <p:sp>
        <p:nvSpPr>
          <p:cNvPr id="3" name="Sous-titre 2"/>
          <p:cNvSpPr>
            <a:spLocks noGrp="1"/>
          </p:cNvSpPr>
          <p:nvPr>
            <p:ph idx="1"/>
          </p:nvPr>
        </p:nvSpPr>
        <p:spPr/>
        <p:txBody>
          <a:bodyPr>
            <a:normAutofit lnSpcReduction="10000"/>
          </a:bodyPr>
          <a:lstStyle/>
          <a:p>
            <a:pPr marL="0" indent="0" algn="just">
              <a:buNone/>
            </a:pPr>
            <a:r>
              <a:rPr lang="en-US" sz="3200" b="1" dirty="0" smtClean="0">
                <a:latin typeface="Arial" panose="020B0604020202020204" pitchFamily="34" charset="0"/>
                <a:cs typeface="Arial" panose="020B0604020202020204" pitchFamily="34" charset="0"/>
              </a:rPr>
              <a:t>1991 : Using </a:t>
            </a:r>
            <a:r>
              <a:rPr lang="en-US" sz="3200" b="1" dirty="0">
                <a:latin typeface="Arial" panose="020B0604020202020204" pitchFamily="34" charset="0"/>
                <a:cs typeface="Arial" panose="020B0604020202020204" pitchFamily="34" charset="0"/>
              </a:rPr>
              <a:t>an electromagnetic detector and a low-frequency amplifier, </a:t>
            </a:r>
            <a:r>
              <a:rPr lang="en-US" sz="3200" b="1" dirty="0" smtClean="0">
                <a:latin typeface="Arial" panose="020B0604020202020204" pitchFamily="34" charset="0"/>
                <a:cs typeface="Arial" panose="020B0604020202020204" pitchFamily="34" charset="0"/>
              </a:rPr>
              <a:t>Jacques </a:t>
            </a:r>
            <a:r>
              <a:rPr lang="en-US" sz="3200" b="1" dirty="0" err="1" smtClean="0">
                <a:latin typeface="Arial" panose="020B0604020202020204" pitchFamily="34" charset="0"/>
                <a:cs typeface="Arial" panose="020B0604020202020204" pitchFamily="34" charset="0"/>
              </a:rPr>
              <a:t>Benveniste</a:t>
            </a:r>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could transfer a molecular </a:t>
            </a:r>
            <a:r>
              <a:rPr lang="en-US" sz="3200" b="1" dirty="0" smtClean="0">
                <a:latin typeface="Arial" panose="020B0604020202020204" pitchFamily="34" charset="0"/>
                <a:cs typeface="Arial" panose="020B0604020202020204" pitchFamily="34" charset="0"/>
              </a:rPr>
              <a:t>signal</a:t>
            </a:r>
          </a:p>
          <a:p>
            <a:pPr marL="0" indent="0" algn="just">
              <a:buNone/>
            </a:pPr>
            <a:r>
              <a:rPr lang="en-US" sz="3200" b="1" dirty="0" smtClean="0">
                <a:latin typeface="Arial" panose="020B0604020202020204" pitchFamily="34" charset="0"/>
                <a:cs typeface="Arial" panose="020B0604020202020204" pitchFamily="34" charset="0"/>
              </a:rPr>
              <a:t>1995 : He was able </a:t>
            </a:r>
            <a:r>
              <a:rPr lang="en-US" sz="3200" b="1" dirty="0">
                <a:latin typeface="Arial" panose="020B0604020202020204" pitchFamily="34" charset="0"/>
                <a:cs typeface="Arial" panose="020B0604020202020204" pitchFamily="34" charset="0"/>
              </a:rPr>
              <a:t>to record this famous molecular signal on a simple multimedia </a:t>
            </a:r>
            <a:r>
              <a:rPr lang="en-US" sz="3200" b="1" dirty="0" smtClean="0">
                <a:latin typeface="Arial" panose="020B0604020202020204" pitchFamily="34" charset="0"/>
                <a:cs typeface="Arial" panose="020B0604020202020204" pitchFamily="34" charset="0"/>
              </a:rPr>
              <a:t>computer</a:t>
            </a:r>
          </a:p>
          <a:p>
            <a:pPr marL="0" indent="0" algn="just">
              <a:buNone/>
            </a:pPr>
            <a:r>
              <a:rPr lang="en-US" sz="3200" b="1" dirty="0">
                <a:latin typeface="Arial" panose="020B0604020202020204" pitchFamily="34" charset="0"/>
                <a:cs typeface="Arial" panose="020B0604020202020204" pitchFamily="34" charset="0"/>
              </a:rPr>
              <a:t>1996 : The electromagnetic signal </a:t>
            </a:r>
            <a:r>
              <a:rPr lang="en-US" sz="3200" b="1" dirty="0" smtClean="0">
                <a:latin typeface="Arial" panose="020B0604020202020204" pitchFamily="34" charset="0"/>
                <a:cs typeface="Arial" panose="020B0604020202020204" pitchFamily="34" charset="0"/>
              </a:rPr>
              <a:t>received (</a:t>
            </a:r>
            <a:r>
              <a:rPr lang="en-US" sz="3200" b="1" dirty="0" err="1" smtClean="0">
                <a:latin typeface="Arial" panose="020B0604020202020204" pitchFamily="34" charset="0"/>
                <a:cs typeface="Arial" panose="020B0604020202020204" pitchFamily="34" charset="0"/>
              </a:rPr>
              <a:t>Clamart</a:t>
            </a:r>
            <a:r>
              <a:rPr lang="en-US" sz="3200" b="1" dirty="0">
                <a:latin typeface="Arial" panose="020B0604020202020204" pitchFamily="34" charset="0"/>
                <a:cs typeface="Arial" panose="020B0604020202020204" pitchFamily="34" charset="0"/>
              </a:rPr>
              <a:t>-</a:t>
            </a:r>
            <a:r>
              <a:rPr lang="en-US" sz="3200" b="1" dirty="0" smtClean="0">
                <a:latin typeface="Arial" panose="020B0604020202020204" pitchFamily="34" charset="0"/>
                <a:cs typeface="Arial" panose="020B0604020202020204" pitchFamily="34" charset="0"/>
              </a:rPr>
              <a:t>Chicago) </a:t>
            </a:r>
            <a:r>
              <a:rPr lang="en-US" sz="3200" b="1" dirty="0">
                <a:latin typeface="Arial" panose="020B0604020202020204" pitchFamily="34" charset="0"/>
                <a:cs typeface="Arial" panose="020B0604020202020204" pitchFamily="34" charset="0"/>
              </a:rPr>
              <a:t>was diffused in </a:t>
            </a:r>
            <a:r>
              <a:rPr lang="en-US" sz="3200" b="1" dirty="0" smtClean="0">
                <a:latin typeface="Arial" panose="020B0604020202020204" pitchFamily="34" charset="0"/>
                <a:cs typeface="Arial" panose="020B0604020202020204" pitchFamily="34" charset="0"/>
              </a:rPr>
              <a:t>water </a:t>
            </a:r>
            <a:r>
              <a:rPr lang="en-US" sz="3200" b="1" dirty="0">
                <a:latin typeface="Arial" panose="020B0604020202020204" pitchFamily="34" charset="0"/>
                <a:cs typeface="Arial" panose="020B0604020202020204" pitchFamily="34" charset="0"/>
              </a:rPr>
              <a:t>which plays the role of </a:t>
            </a:r>
            <a:r>
              <a:rPr lang="en-US" sz="3200" b="1" dirty="0" smtClean="0">
                <a:latin typeface="Arial" panose="020B0604020202020204" pitchFamily="34" charset="0"/>
                <a:cs typeface="Arial" panose="020B0604020202020204" pitchFamily="34" charset="0"/>
              </a:rPr>
              <a:t>mediator </a:t>
            </a:r>
            <a:r>
              <a:rPr lang="en-US" sz="3200" b="1" dirty="0">
                <a:latin typeface="Arial" panose="020B0604020202020204" pitchFamily="34" charset="0"/>
                <a:cs typeface="Arial" panose="020B0604020202020204" pitchFamily="34" charset="0"/>
              </a:rPr>
              <a:t>and provoked the same biological reactions as if the emitting molecule had been physically present.</a:t>
            </a:r>
          </a:p>
        </p:txBody>
      </p:sp>
    </p:spTree>
    <p:extLst>
      <p:ext uri="{BB962C8B-B14F-4D97-AF65-F5344CB8AC3E}">
        <p14:creationId xmlns:p14="http://schemas.microsoft.com/office/powerpoint/2010/main" val="1235614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338231"/>
            <a:ext cx="10515600" cy="1325563"/>
          </a:xfrm>
        </p:spPr>
        <p:txBody>
          <a:bodyPr>
            <a:normAutofit/>
          </a:bodyPr>
          <a:lstStyle/>
          <a:p>
            <a:r>
              <a:rPr lang="en-US" sz="2400" dirty="0">
                <a:latin typeface="Arial" panose="020B0604020202020204" pitchFamily="34" charset="0"/>
                <a:cs typeface="Arial" panose="020B0604020202020204" pitchFamily="34" charset="0"/>
              </a:rPr>
              <a:t>Jacques </a:t>
            </a:r>
            <a:r>
              <a:rPr lang="en-US" sz="2400" dirty="0" err="1">
                <a:latin typeface="Arial" panose="020B0604020202020204" pitchFamily="34" charset="0"/>
                <a:cs typeface="Arial" panose="020B0604020202020204" pitchFamily="34" charset="0"/>
              </a:rPr>
              <a:t>Benveniste's</a:t>
            </a:r>
            <a:r>
              <a:rPr lang="en-US" sz="2400" dirty="0">
                <a:latin typeface="Arial" panose="020B0604020202020204" pitchFamily="34" charset="0"/>
                <a:cs typeface="Arial" panose="020B0604020202020204" pitchFamily="34" charset="0"/>
              </a:rPr>
              <a:t> scientific work, its developments and the </a:t>
            </a:r>
            <a:r>
              <a:rPr lang="en-US" sz="2400" dirty="0" err="1">
                <a:latin typeface="Arial" panose="020B0604020202020204" pitchFamily="34" charset="0"/>
                <a:cs typeface="Arial" panose="020B0604020202020204" pitchFamily="34" charset="0"/>
              </a:rPr>
              <a:t>Benveniste</a:t>
            </a:r>
            <a:r>
              <a:rPr lang="en-US" sz="2400" dirty="0">
                <a:latin typeface="Arial" panose="020B0604020202020204" pitchFamily="34" charset="0"/>
                <a:cs typeface="Arial" panose="020B0604020202020204" pitchFamily="34" charset="0"/>
              </a:rPr>
              <a:t> awards in Crimea, Rome, march 12, 2020</a:t>
            </a:r>
          </a:p>
        </p:txBody>
      </p:sp>
      <p:sp>
        <p:nvSpPr>
          <p:cNvPr id="3" name="Sous-titre 2"/>
          <p:cNvSpPr>
            <a:spLocks noGrp="1"/>
          </p:cNvSpPr>
          <p:nvPr>
            <p:ph idx="1"/>
          </p:nvPr>
        </p:nvSpPr>
        <p:spPr>
          <a:xfrm>
            <a:off x="685800" y="1663794"/>
            <a:ext cx="10515600" cy="5194206"/>
          </a:xfrm>
        </p:spPr>
        <p:txBody>
          <a:bodyPr>
            <a:normAutofit fontScale="25000" lnSpcReduction="20000"/>
          </a:bodyPr>
          <a:lstStyle/>
          <a:p>
            <a:pPr marL="0" indent="0" algn="ctr">
              <a:buNone/>
            </a:pPr>
            <a:r>
              <a:rPr lang="en-US" sz="12800" b="1" dirty="0" smtClean="0">
                <a:latin typeface="Arial" panose="020B0604020202020204" pitchFamily="34" charset="0"/>
                <a:cs typeface="Arial" panose="020B0604020202020204" pitchFamily="34" charset="0"/>
              </a:rPr>
              <a:t>The digital biology of Jacques </a:t>
            </a:r>
            <a:r>
              <a:rPr lang="en-US" sz="12800" b="1" dirty="0" err="1" smtClean="0">
                <a:latin typeface="Arial" panose="020B0604020202020204" pitchFamily="34" charset="0"/>
                <a:cs typeface="Arial" panose="020B0604020202020204" pitchFamily="34" charset="0"/>
              </a:rPr>
              <a:t>Benveniste</a:t>
            </a:r>
            <a:r>
              <a:rPr lang="en-US" sz="12800" b="1" dirty="0" smtClean="0">
                <a:latin typeface="Arial" panose="020B0604020202020204" pitchFamily="34" charset="0"/>
                <a:cs typeface="Arial" panose="020B0604020202020204" pitchFamily="34" charset="0"/>
              </a:rPr>
              <a:t> open new perspectives for health and therapy</a:t>
            </a:r>
          </a:p>
          <a:p>
            <a:pPr marL="0" indent="0" algn="just">
              <a:buNone/>
            </a:pPr>
            <a:endParaRPr lang="en-US" sz="12800" b="1" dirty="0" smtClean="0">
              <a:latin typeface="Arial" panose="020B0604020202020204" pitchFamily="34" charset="0"/>
              <a:cs typeface="Arial" panose="020B0604020202020204" pitchFamily="34" charset="0"/>
            </a:endParaRPr>
          </a:p>
          <a:p>
            <a:pPr marL="0" indent="0" algn="just">
              <a:buNone/>
            </a:pPr>
            <a:r>
              <a:rPr lang="en-US" sz="12800" b="1" dirty="0" smtClean="0">
                <a:latin typeface="Arial" panose="020B0604020202020204" pitchFamily="34" charset="0"/>
                <a:cs typeface="Arial" panose="020B0604020202020204" pitchFamily="34" charset="0"/>
              </a:rPr>
              <a:t>The </a:t>
            </a:r>
            <a:r>
              <a:rPr lang="en-US" sz="12800" b="1" dirty="0">
                <a:latin typeface="Arial" panose="020B0604020202020204" pitchFamily="34" charset="0"/>
                <a:cs typeface="Arial" panose="020B0604020202020204" pitchFamily="34" charset="0"/>
              </a:rPr>
              <a:t>identification of biological substances and micro-organisms will be done using electromagnetic detectors by digital recognition of their natural frequency.</a:t>
            </a:r>
          </a:p>
          <a:p>
            <a:pPr marL="0" indent="0" algn="just">
              <a:buNone/>
            </a:pPr>
            <a:r>
              <a:rPr lang="en-US" sz="12800" b="1" dirty="0">
                <a:latin typeface="Arial" panose="020B0604020202020204" pitchFamily="34" charset="0"/>
                <a:cs typeface="Arial" panose="020B0604020202020204" pitchFamily="34" charset="0"/>
              </a:rPr>
              <a:t>Via the Internet, molecular signals can be transmitted and disseminated for therapeutic </a:t>
            </a:r>
            <a:r>
              <a:rPr lang="en-US" sz="12800" b="1" dirty="0" smtClean="0">
                <a:latin typeface="Arial" panose="020B0604020202020204" pitchFamily="34" charset="0"/>
                <a:cs typeface="Arial" panose="020B0604020202020204" pitchFamily="34" charset="0"/>
              </a:rPr>
              <a:t>purposes</a:t>
            </a:r>
            <a:r>
              <a:rPr lang="en-US" sz="12800" b="1" dirty="0">
                <a:latin typeface="Arial" panose="020B0604020202020204" pitchFamily="34" charset="0"/>
                <a:cs typeface="Arial" panose="020B0604020202020204" pitchFamily="34" charset="0"/>
              </a:rPr>
              <a:t>.</a:t>
            </a:r>
          </a:p>
          <a:p>
            <a:pPr marL="0" indent="0" algn="just">
              <a:buNone/>
            </a:pPr>
            <a:r>
              <a:rPr lang="en-US" sz="12800" b="1" dirty="0">
                <a:latin typeface="Arial" panose="020B0604020202020204" pitchFamily="34" charset="0"/>
                <a:cs typeface="Arial" panose="020B0604020202020204" pitchFamily="34" charset="0"/>
              </a:rPr>
              <a:t>At home everyone can check the content of their plate, if the prion is present, if </a:t>
            </a:r>
            <a:r>
              <a:rPr lang="en-US" sz="12800" b="1" dirty="0" smtClean="0">
                <a:latin typeface="Arial" panose="020B0604020202020204" pitchFamily="34" charset="0"/>
                <a:cs typeface="Arial" panose="020B0604020202020204" pitchFamily="34" charset="0"/>
              </a:rPr>
              <a:t>OGM </a:t>
            </a:r>
            <a:r>
              <a:rPr lang="en-US" sz="12800" b="1" dirty="0">
                <a:latin typeface="Arial" panose="020B0604020202020204" pitchFamily="34" charset="0"/>
                <a:cs typeface="Arial" panose="020B0604020202020204" pitchFamily="34" charset="0"/>
              </a:rPr>
              <a:t>have been </a:t>
            </a:r>
            <a:r>
              <a:rPr lang="en-US" sz="12800" b="1" dirty="0" smtClean="0">
                <a:latin typeface="Arial" panose="020B0604020202020204" pitchFamily="34" charset="0"/>
                <a:cs typeface="Arial" panose="020B0604020202020204" pitchFamily="34" charset="0"/>
              </a:rPr>
              <a:t>introduced, if glyphosate is </a:t>
            </a:r>
            <a:r>
              <a:rPr lang="en-US" sz="12800" b="1" dirty="0" smtClean="0">
                <a:latin typeface="Arial" panose="020B0604020202020204" pitchFamily="34" charset="0"/>
                <a:cs typeface="Arial" panose="020B0604020202020204" pitchFamily="34" charset="0"/>
              </a:rPr>
              <a:t>present, control of drinking water contaminants !</a:t>
            </a:r>
            <a:endParaRPr lang="en-US" sz="12800" b="1" dirty="0">
              <a:latin typeface="Arial" panose="020B0604020202020204" pitchFamily="34" charset="0"/>
              <a:cs typeface="Arial" panose="020B0604020202020204" pitchFamily="34" charset="0"/>
            </a:endParaRPr>
          </a:p>
          <a:p>
            <a:pPr marL="0" indent="0" algn="just">
              <a:buNone/>
            </a:pP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8560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1815</TotalTime>
  <Words>1116</Words>
  <Application>Microsoft Office PowerPoint</Application>
  <PresentationFormat>Grand écran</PresentationFormat>
  <Paragraphs>71</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   Jacques Benveniste's scientific work, its developments and the Benveniste’s award in Crimea  L’opera scientifica di Jacques Benveniste, i suoi sviluppi e gli award Benveniste in Crimea  </vt:lpstr>
      <vt:lpstr>Jacques Benveniste's scientific work, its developments and the Benveniste awards in Crimea, Rome, march 12, 2020</vt:lpstr>
      <vt:lpstr>Jacques Benveniste's scientific work, its developments and the Benveniste awards in Crimea, Rome, march 12, 2020</vt:lpstr>
      <vt:lpstr>Jacques Benveniste's scientific work, its developments and the Benveniste award in Crimea, Rome, march 12, 2020</vt:lpstr>
      <vt:lpstr>Jacques Benveniste's scientific work, its developments and the Benveniste awards in Crimea, Rome, march 12, 2020</vt:lpstr>
      <vt:lpstr>Jacques Benveniste's scientific work, its developments and the Benveniste awards in Crimea, Rome, march 12, 2020</vt:lpstr>
      <vt:lpstr>Présentation PowerPoint</vt:lpstr>
      <vt:lpstr>Jacques Benveniste's scientific work, its developments and the Benveniste awards in Crimea, Rome, march 12, 2020</vt:lpstr>
      <vt:lpstr>Jacques Benveniste's scientific work, its developments and the Benveniste awards in Crimea, Rome, march 12, 2020</vt:lpstr>
      <vt:lpstr>Jacques Benveniste's scientific work, its developments and the Benveniste awards in Crimea, Rome, march 12, 2020</vt:lpstr>
      <vt:lpstr>Jacques Benveniste's scientific work, its developments and the Benveniste awards in Crimea, Rome, march 12, 2020</vt:lpstr>
      <vt:lpstr>Jacques Benveniste's scientific work, its developments and the Benveniste awards in Crimea, Rome, march 12, 2020</vt:lpstr>
      <vt:lpstr>Jacques Benveniste's scientific work, its developments and the Benveniste awards in Crimea, Rome, march 12, 2020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L’opera scientifica di Jacques Benveniste, i suoi sviluppi e gli award Benveniste in Crimea Le travail scientifique de Jacques Benveniste, ses développements et les prix Benveniste en Crimée The scientific work of Jacques Benveniste,</dc:title>
  <dc:creator>Bernard Sudan</dc:creator>
  <cp:lastModifiedBy>Bernard Sudan</cp:lastModifiedBy>
  <cp:revision>88</cp:revision>
  <dcterms:created xsi:type="dcterms:W3CDTF">2020-02-01T15:59:44Z</dcterms:created>
  <dcterms:modified xsi:type="dcterms:W3CDTF">2020-02-04T21:02:56Z</dcterms:modified>
</cp:coreProperties>
</file>